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70" r:id="rId6"/>
    <p:sldId id="257" r:id="rId7"/>
    <p:sldId id="258" r:id="rId8"/>
    <p:sldId id="259" r:id="rId9"/>
    <p:sldId id="260" r:id="rId10"/>
    <p:sldId id="261" r:id="rId11"/>
    <p:sldId id="269" r:id="rId12"/>
    <p:sldId id="262" r:id="rId13"/>
    <p:sldId id="263" r:id="rId14"/>
    <p:sldId id="264" r:id="rId15"/>
    <p:sldId id="265" r:id="rId16"/>
    <p:sldId id="266" r:id="rId17"/>
    <p:sldId id="267" r:id="rId18"/>
    <p:sldId id="26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7" name="Date Placeholder 6"/>
          <p:cNvSpPr>
            <a:spLocks noGrp="1"/>
          </p:cNvSpPr>
          <p:nvPr>
            <p:ph type="dt" sz="half" idx="10"/>
          </p:nvPr>
        </p:nvSpPr>
        <p:spPr/>
        <p:txBody>
          <a:bodyPr/>
          <a:lstStyle/>
          <a:p>
            <a:fld id="{1160EA64-D806-43AC-9DF2-F8C432F32B4C}" type="datetimeFigureOut">
              <a:rPr lang="en-US" dirty="0"/>
              <a:t>10/22/2023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10/22/2023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1583436" y="3143250"/>
            <a:ext cx="4270248" cy="2596776"/>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7" name="Date Placeholder 6"/>
          <p:cNvSpPr>
            <a:spLocks noGrp="1"/>
          </p:cNvSpPr>
          <p:nvPr>
            <p:ph type="dt" sz="half" idx="10"/>
          </p:nvPr>
        </p:nvSpPr>
        <p:spPr/>
        <p:txBody>
          <a:bodyPr/>
          <a:lstStyle/>
          <a:p>
            <a:fld id="{4F7D4976-E339-4826-83B7-FBD03F55ECF8}" type="datetimeFigureOut">
              <a:rPr lang="en-US" dirty="0"/>
              <a:t>10/22/2023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e-DE"/>
              <a:t>Titelmasterformat durch Klicken bearbeiten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9" name="Date Placeholder 8"/>
          <p:cNvSpPr>
            <a:spLocks noGrp="1"/>
          </p:cNvSpPr>
          <p:nvPr>
            <p:ph type="dt" sz="half" idx="10"/>
          </p:nvPr>
        </p:nvSpPr>
        <p:spPr/>
        <p:txBody>
          <a:bodyPr/>
          <a:lstStyle/>
          <a:p>
            <a:fld id="{D1BE4249-C0D0-4B06-8692-E8BB871AF643}" type="datetimeFigureOut">
              <a:rPr lang="en-US" dirty="0"/>
              <a:t>10/22/2023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10/22/2023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10/22/2023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00200" y="2120854"/>
            <a:ext cx="8991600" cy="1645920"/>
          </a:xfrm>
        </p:spPr>
        <p:txBody>
          <a:bodyPr/>
          <a:lstStyle/>
          <a:p>
            <a:r>
              <a:rPr lang="de-DE" dirty="0"/>
              <a:t>Informationen zu den weiterführenden Schulen </a:t>
            </a:r>
          </a:p>
        </p:txBody>
      </p:sp>
      <p:sp>
        <p:nvSpPr>
          <p:cNvPr id="3" name="Untertitel 2"/>
          <p:cNvSpPr>
            <a:spLocks noGrp="1"/>
          </p:cNvSpPr>
          <p:nvPr>
            <p:ph type="subTitle" idx="1"/>
          </p:nvPr>
        </p:nvSpPr>
        <p:spPr/>
        <p:txBody>
          <a:bodyPr>
            <a:normAutofit lnSpcReduction="10000"/>
          </a:bodyPr>
          <a:lstStyle/>
          <a:p>
            <a:r>
              <a:rPr lang="de-DE" sz="3200" b="1" dirty="0">
                <a:solidFill>
                  <a:srgbClr val="00FFFF"/>
                </a:solidFill>
                <a:latin typeface="Grundschrift" panose="00000500000000000000" pitchFamily="2" charset="0"/>
              </a:rPr>
              <a:t>       </a:t>
            </a:r>
            <a:r>
              <a:rPr lang="de-DE" sz="3600" b="1" dirty="0">
                <a:solidFill>
                  <a:srgbClr val="00FFFF"/>
                </a:solidFill>
                <a:latin typeface="Grundschrift" panose="00000500000000000000" pitchFamily="2" charset="0"/>
              </a:rPr>
              <a:t>GGS </a:t>
            </a:r>
            <a:r>
              <a:rPr lang="de-DE" sz="3600" b="1" dirty="0" err="1">
                <a:solidFill>
                  <a:srgbClr val="00FFFF"/>
                </a:solidFill>
                <a:latin typeface="Grundschrift" panose="00000500000000000000" pitchFamily="2" charset="0"/>
              </a:rPr>
              <a:t>Hobeuken</a:t>
            </a:r>
            <a:endParaRPr lang="de-DE" sz="3600" b="1" dirty="0">
              <a:solidFill>
                <a:srgbClr val="00FFFF"/>
              </a:solidFill>
              <a:latin typeface="Grundschrift" panose="00000500000000000000" pitchFamily="2" charset="0"/>
            </a:endParaRPr>
          </a:p>
          <a:p>
            <a:r>
              <a:rPr lang="de-DE" sz="3600" b="1" dirty="0">
                <a:solidFill>
                  <a:srgbClr val="00FFFF"/>
                </a:solidFill>
                <a:latin typeface="Grundschrift" panose="00000500000000000000" pitchFamily="2" charset="0"/>
              </a:rPr>
              <a:t>       Schuljahr 2023/2024 </a:t>
            </a:r>
          </a:p>
        </p:txBody>
      </p:sp>
      <p:pic>
        <p:nvPicPr>
          <p:cNvPr id="5" name="Bild 1">
            <a:extLst>
              <a:ext uri="{FF2B5EF4-FFF2-40B4-BE49-F238E27FC236}">
                <a16:creationId xmlns:a16="http://schemas.microsoft.com/office/drawing/2014/main" id="{0108169D-9B67-4103-8340-1E9496AFBC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246051" y="4213914"/>
            <a:ext cx="1728032" cy="1645920"/>
          </a:xfrm>
          <a:prstGeom prst="rect">
            <a:avLst/>
          </a:prstGeom>
          <a:noFill/>
        </p:spPr>
      </p:pic>
      <p:sp>
        <p:nvSpPr>
          <p:cNvPr id="4" name="Textfeld 3">
            <a:extLst>
              <a:ext uri="{FF2B5EF4-FFF2-40B4-BE49-F238E27FC236}">
                <a16:creationId xmlns:a16="http://schemas.microsoft.com/office/drawing/2014/main" id="{A068DF25-C1D7-4122-84EB-00A78326C632}"/>
              </a:ext>
            </a:extLst>
          </p:cNvPr>
          <p:cNvSpPr txBox="1"/>
          <p:nvPr/>
        </p:nvSpPr>
        <p:spPr>
          <a:xfrm>
            <a:off x="2695194" y="750384"/>
            <a:ext cx="7075503" cy="923330"/>
          </a:xfrm>
          <a:prstGeom prst="rect">
            <a:avLst/>
          </a:prstGeom>
          <a:noFill/>
        </p:spPr>
        <p:txBody>
          <a:bodyPr wrap="square" rtlCol="0">
            <a:spAutoFit/>
          </a:bodyPr>
          <a:lstStyle/>
          <a:p>
            <a:r>
              <a:rPr lang="de-DE" sz="5400" b="1" dirty="0">
                <a:solidFill>
                  <a:srgbClr val="00FFFF"/>
                </a:solidFill>
                <a:latin typeface="Grundschrift" panose="00000500000000000000" pitchFamily="2" charset="0"/>
              </a:rPr>
              <a:t>HERZLICH WILLKOMMEN</a:t>
            </a:r>
          </a:p>
        </p:txBody>
      </p:sp>
    </p:spTree>
    <p:extLst>
      <p:ext uri="{BB962C8B-B14F-4D97-AF65-F5344CB8AC3E}">
        <p14:creationId xmlns:p14="http://schemas.microsoft.com/office/powerpoint/2010/main" val="1136691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bietet die Hauptschule?</a:t>
            </a:r>
          </a:p>
        </p:txBody>
      </p:sp>
      <p:sp>
        <p:nvSpPr>
          <p:cNvPr id="3" name="Inhaltsplatzhalter 2"/>
          <p:cNvSpPr>
            <a:spLocks noGrp="1"/>
          </p:cNvSpPr>
          <p:nvPr>
            <p:ph idx="1"/>
          </p:nvPr>
        </p:nvSpPr>
        <p:spPr/>
        <p:txBody>
          <a:bodyPr/>
          <a:lstStyle/>
          <a:p>
            <a:r>
              <a:rPr lang="de-DE" dirty="0"/>
              <a:t>Unterricht ist praxisnah</a:t>
            </a:r>
          </a:p>
          <a:p>
            <a:r>
              <a:rPr lang="de-DE" dirty="0" err="1"/>
              <a:t>SuS</a:t>
            </a:r>
            <a:r>
              <a:rPr lang="de-DE" dirty="0"/>
              <a:t> erwerben u.a. Wissen im Projektunterricht</a:t>
            </a:r>
          </a:p>
          <a:p>
            <a:r>
              <a:rPr lang="de-DE" dirty="0"/>
              <a:t>Betriebspraktika bringen den </a:t>
            </a:r>
            <a:r>
              <a:rPr lang="de-DE" dirty="0" err="1"/>
              <a:t>SuS</a:t>
            </a:r>
            <a:r>
              <a:rPr lang="de-DE" dirty="0"/>
              <a:t> die Berufs- und Arbeitswelt näher</a:t>
            </a:r>
          </a:p>
          <a:p>
            <a:r>
              <a:rPr lang="de-DE" dirty="0"/>
              <a:t>Möglichkeit eines Langzeitpraktikums in den Jahrgangsstufen 8 bis 10</a:t>
            </a:r>
          </a:p>
          <a:p>
            <a:r>
              <a:rPr lang="de-DE" dirty="0"/>
              <a:t>Fächer Mathe und Englisch werden in den Jahrgängen 7 bis 9 in Grund – oder Erweiterungskursen erteilt</a:t>
            </a:r>
          </a:p>
          <a:p>
            <a:r>
              <a:rPr lang="de-DE" dirty="0"/>
              <a:t>Abschlüsse:</a:t>
            </a:r>
          </a:p>
          <a:p>
            <a:pPr lvl="1"/>
            <a:r>
              <a:rPr lang="de-DE" dirty="0"/>
              <a:t>Hauptschulabschluss nach Klasse 9</a:t>
            </a:r>
          </a:p>
          <a:p>
            <a:pPr lvl="1"/>
            <a:r>
              <a:rPr lang="de-DE" dirty="0"/>
              <a:t>Hauptschulabschluss nach Klasse 10</a:t>
            </a:r>
          </a:p>
          <a:p>
            <a:pPr lvl="1"/>
            <a:r>
              <a:rPr lang="de-DE" dirty="0"/>
              <a:t>Fachoberschulreife</a:t>
            </a:r>
          </a:p>
          <a:p>
            <a:endParaRPr lang="de-DE" dirty="0"/>
          </a:p>
          <a:p>
            <a:endParaRPr lang="de-DE" dirty="0"/>
          </a:p>
        </p:txBody>
      </p:sp>
      <p:sp>
        <p:nvSpPr>
          <p:cNvPr id="4" name="Textplatzhalter 3"/>
          <p:cNvSpPr>
            <a:spLocks noGrp="1"/>
          </p:cNvSpPr>
          <p:nvPr>
            <p:ph type="body" sz="half" idx="2"/>
          </p:nvPr>
        </p:nvSpPr>
        <p:spPr/>
        <p:txBody>
          <a:bodyPr/>
          <a:lstStyle/>
          <a:p>
            <a:r>
              <a:rPr lang="de-DE" dirty="0"/>
              <a:t>Die Hauptschule bietet eine grundlegende allgemeine Bildung, die auf eine Berufsausbildung vorbereitet.</a:t>
            </a:r>
          </a:p>
        </p:txBody>
      </p:sp>
    </p:spTree>
    <p:extLst>
      <p:ext uri="{BB962C8B-B14F-4D97-AF65-F5344CB8AC3E}">
        <p14:creationId xmlns:p14="http://schemas.microsoft.com/office/powerpoint/2010/main" val="1246078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bietet die </a:t>
            </a:r>
            <a:r>
              <a:rPr lang="de-DE" dirty="0" err="1"/>
              <a:t>realschule</a:t>
            </a:r>
            <a:r>
              <a:rPr lang="de-DE" dirty="0"/>
              <a:t>?</a:t>
            </a:r>
          </a:p>
        </p:txBody>
      </p:sp>
      <p:sp>
        <p:nvSpPr>
          <p:cNvPr id="3" name="Inhaltsplatzhalter 2"/>
          <p:cNvSpPr>
            <a:spLocks noGrp="1"/>
          </p:cNvSpPr>
          <p:nvPr>
            <p:ph idx="1"/>
          </p:nvPr>
        </p:nvSpPr>
        <p:spPr/>
        <p:txBody>
          <a:bodyPr/>
          <a:lstStyle/>
          <a:p>
            <a:r>
              <a:rPr lang="de-DE" dirty="0"/>
              <a:t>2. Fremdsprache verbindlich ab Klasse 6</a:t>
            </a:r>
          </a:p>
          <a:p>
            <a:r>
              <a:rPr lang="de-DE" dirty="0"/>
              <a:t>Wahlpflichtbereich ab Klasse 7: </a:t>
            </a:r>
          </a:p>
          <a:p>
            <a:pPr lvl="1"/>
            <a:r>
              <a:rPr lang="de-DE" dirty="0"/>
              <a:t>naturwissenschaftlicher Schwerpunkt</a:t>
            </a:r>
          </a:p>
          <a:p>
            <a:pPr lvl="1"/>
            <a:r>
              <a:rPr lang="de-DE" dirty="0"/>
              <a:t>sozialwissenschaftlicher Schwerpunkt</a:t>
            </a:r>
          </a:p>
          <a:p>
            <a:pPr lvl="1"/>
            <a:r>
              <a:rPr lang="de-DE" dirty="0"/>
              <a:t>musisch- künstlerischer Schwerpunkt</a:t>
            </a:r>
          </a:p>
          <a:p>
            <a:pPr lvl="1"/>
            <a:endParaRPr lang="de-DE" dirty="0"/>
          </a:p>
          <a:p>
            <a:r>
              <a:rPr lang="de-DE" dirty="0"/>
              <a:t>Abschlüsse:</a:t>
            </a:r>
          </a:p>
          <a:p>
            <a:pPr lvl="1"/>
            <a:r>
              <a:rPr lang="de-DE" dirty="0"/>
              <a:t>Ein dem Hauptschulabschluss (nach Klasse 9) gleichwertiger Abschluss</a:t>
            </a:r>
          </a:p>
          <a:p>
            <a:pPr lvl="1"/>
            <a:r>
              <a:rPr lang="de-DE" dirty="0"/>
              <a:t>Ein dem Hauptschulabschluss nach Klasse 10 gleichwertiger Abschluss</a:t>
            </a:r>
          </a:p>
          <a:p>
            <a:pPr lvl="1"/>
            <a:r>
              <a:rPr lang="de-DE" dirty="0"/>
              <a:t>der mittlere Schulabschluss ( Fachoberschulreife)</a:t>
            </a:r>
          </a:p>
          <a:p>
            <a:pPr lvl="1"/>
            <a:endParaRPr lang="de-DE" dirty="0"/>
          </a:p>
        </p:txBody>
      </p:sp>
      <p:sp>
        <p:nvSpPr>
          <p:cNvPr id="4" name="Textplatzhalter 3"/>
          <p:cNvSpPr>
            <a:spLocks noGrp="1"/>
          </p:cNvSpPr>
          <p:nvPr>
            <p:ph type="body" sz="half" idx="2"/>
          </p:nvPr>
        </p:nvSpPr>
        <p:spPr/>
        <p:txBody>
          <a:bodyPr/>
          <a:lstStyle/>
          <a:p>
            <a:r>
              <a:rPr lang="de-DE" dirty="0"/>
              <a:t>Die Realschule bietet eine erweiterte allgemeine Bildung . Praktische Fähigkeiten werden ebenso gefördert wie das Interesse an theoretischen zusammenhängen . Mit Blick auf ein Berufsausbildung werden berufsorientierende Inhalte in allen Fächern berücksichtigt.  </a:t>
            </a:r>
          </a:p>
        </p:txBody>
      </p:sp>
    </p:spTree>
    <p:extLst>
      <p:ext uri="{BB962C8B-B14F-4D97-AF65-F5344CB8AC3E}">
        <p14:creationId xmlns:p14="http://schemas.microsoft.com/office/powerpoint/2010/main" val="3278309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bietet das Gymnasium?</a:t>
            </a:r>
          </a:p>
        </p:txBody>
      </p:sp>
      <p:sp>
        <p:nvSpPr>
          <p:cNvPr id="3" name="Inhaltsplatzhalter 2"/>
          <p:cNvSpPr>
            <a:spLocks noGrp="1"/>
          </p:cNvSpPr>
          <p:nvPr>
            <p:ph idx="1"/>
          </p:nvPr>
        </p:nvSpPr>
        <p:spPr/>
        <p:txBody>
          <a:bodyPr>
            <a:normAutofit/>
          </a:bodyPr>
          <a:lstStyle/>
          <a:p>
            <a:r>
              <a:rPr lang="de-DE" sz="1400" dirty="0"/>
              <a:t>direkter Weg zum Abitur</a:t>
            </a:r>
          </a:p>
          <a:p>
            <a:r>
              <a:rPr lang="de-DE" sz="1400" dirty="0"/>
              <a:t>Abitur nach 13 Schuljahren (G9) Regelfall</a:t>
            </a:r>
          </a:p>
          <a:p>
            <a:r>
              <a:rPr lang="de-DE" sz="1400" dirty="0"/>
              <a:t>Verpflichtung für alle </a:t>
            </a:r>
            <a:r>
              <a:rPr lang="de-DE" sz="1400" dirty="0" err="1"/>
              <a:t>SuS</a:t>
            </a:r>
            <a:r>
              <a:rPr lang="de-DE" sz="1400" dirty="0"/>
              <a:t> in Klasse 6 eine zweite Fremdsprache zu belegen</a:t>
            </a:r>
          </a:p>
          <a:p>
            <a:r>
              <a:rPr lang="de-DE" sz="1400" dirty="0"/>
              <a:t>Berechtigung zum Eintritt in die gymnasiale Oberstufe durch Versetzung (ohne gesonderten Qualifikationsvermerk) </a:t>
            </a:r>
          </a:p>
          <a:p>
            <a:r>
              <a:rPr lang="de-DE" sz="1400" dirty="0" err="1"/>
              <a:t>SuS</a:t>
            </a:r>
            <a:r>
              <a:rPr lang="de-DE" sz="1400" dirty="0"/>
              <a:t> setzen eigenen Schwerpunkt im Wahlpflichtunterricht ab Klasse 9</a:t>
            </a:r>
          </a:p>
          <a:p>
            <a:r>
              <a:rPr lang="de-DE" sz="1400" dirty="0"/>
              <a:t>Abschlüsse</a:t>
            </a:r>
          </a:p>
          <a:p>
            <a:pPr lvl="1"/>
            <a:r>
              <a:rPr lang="de-DE" sz="1400" dirty="0"/>
              <a:t>Ein dem Hauptschulabschluss (nach Klasse 9) gleichwertiger Abschluss </a:t>
            </a:r>
          </a:p>
          <a:p>
            <a:pPr lvl="1"/>
            <a:r>
              <a:rPr lang="de-DE" sz="1400" dirty="0"/>
              <a:t>Ein dem Hauptschulabschluss (nach Klasse 10) gleichwertiger Abschluss </a:t>
            </a:r>
          </a:p>
          <a:p>
            <a:pPr lvl="1"/>
            <a:r>
              <a:rPr lang="de-DE" sz="1400" dirty="0"/>
              <a:t>Fachoberschulreife</a:t>
            </a:r>
          </a:p>
          <a:p>
            <a:pPr lvl="1"/>
            <a:r>
              <a:rPr lang="de-DE" sz="1400" dirty="0"/>
              <a:t>Abitur</a:t>
            </a:r>
          </a:p>
          <a:p>
            <a:pPr lvl="1"/>
            <a:endParaRPr lang="de-DE" sz="1400" dirty="0"/>
          </a:p>
        </p:txBody>
      </p:sp>
      <p:sp>
        <p:nvSpPr>
          <p:cNvPr id="4" name="Textplatzhalter 3"/>
          <p:cNvSpPr>
            <a:spLocks noGrp="1"/>
          </p:cNvSpPr>
          <p:nvPr>
            <p:ph type="body" sz="half" idx="2"/>
          </p:nvPr>
        </p:nvSpPr>
        <p:spPr/>
        <p:txBody>
          <a:bodyPr/>
          <a:lstStyle/>
          <a:p>
            <a:r>
              <a:rPr lang="de-DE" dirty="0"/>
              <a:t>Das Gymnasium bietet eine vertiefte allgemeine Bildung, die sowohl für ein Hochschulstudium als auch für eine berufliche Ausbildung qualifiziert. Der Unterricht soll zur Auseinandersetzung mit komplexen Problemstellungen anleiten und zu abstrahierendem, analysierendem und kritischem Denken führen.</a:t>
            </a:r>
          </a:p>
        </p:txBody>
      </p:sp>
    </p:spTree>
    <p:extLst>
      <p:ext uri="{BB962C8B-B14F-4D97-AF65-F5344CB8AC3E}">
        <p14:creationId xmlns:p14="http://schemas.microsoft.com/office/powerpoint/2010/main" val="2665339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bietet die Gesamtschule?</a:t>
            </a:r>
          </a:p>
        </p:txBody>
      </p:sp>
      <p:sp>
        <p:nvSpPr>
          <p:cNvPr id="3" name="Inhaltsplatzhalter 2"/>
          <p:cNvSpPr>
            <a:spLocks noGrp="1"/>
          </p:cNvSpPr>
          <p:nvPr>
            <p:ph idx="1"/>
          </p:nvPr>
        </p:nvSpPr>
        <p:spPr/>
        <p:txBody>
          <a:bodyPr>
            <a:normAutofit fontScale="92500" lnSpcReduction="20000"/>
          </a:bodyPr>
          <a:lstStyle/>
          <a:p>
            <a:r>
              <a:rPr lang="de-DE" dirty="0"/>
              <a:t>In der Regel Ganztagsschulen</a:t>
            </a:r>
          </a:p>
          <a:p>
            <a:r>
              <a:rPr lang="de-DE" dirty="0"/>
              <a:t>Unterricht in den Klassen 5 und 6 im Klassenverband</a:t>
            </a:r>
          </a:p>
          <a:p>
            <a:r>
              <a:rPr lang="de-DE" dirty="0"/>
              <a:t>Die </a:t>
            </a:r>
            <a:r>
              <a:rPr lang="de-DE" dirty="0" err="1"/>
              <a:t>SuS</a:t>
            </a:r>
            <a:r>
              <a:rPr lang="de-DE" dirty="0"/>
              <a:t> gehen ohne Versetzung in die Klassen 6 bis 9 über</a:t>
            </a:r>
          </a:p>
          <a:p>
            <a:r>
              <a:rPr lang="de-DE" dirty="0"/>
              <a:t>2. Fremdsprache ab Klasse 7 optional (Wahlpflicht)</a:t>
            </a:r>
          </a:p>
          <a:p>
            <a:r>
              <a:rPr lang="de-DE" dirty="0"/>
              <a:t>Im Jahrgang 8 erneut Möglichkeit </a:t>
            </a:r>
          </a:p>
          <a:p>
            <a:pPr marL="0" indent="0">
              <a:buNone/>
            </a:pPr>
            <a:r>
              <a:rPr lang="de-DE" dirty="0"/>
              <a:t>    2./3. Fremdsprache zu wählen </a:t>
            </a:r>
          </a:p>
          <a:p>
            <a:r>
              <a:rPr lang="de-DE" dirty="0"/>
              <a:t>Unterricht auf zwei Anspruchsebenen (Grund – und Erweiterungsebene) in einigen Fächern</a:t>
            </a:r>
          </a:p>
          <a:p>
            <a:r>
              <a:rPr lang="de-DE" dirty="0"/>
              <a:t>Abschlüsse:</a:t>
            </a:r>
          </a:p>
          <a:p>
            <a:pPr lvl="1"/>
            <a:r>
              <a:rPr lang="de-DE" dirty="0"/>
              <a:t>der Hauptschulabschluss nach Klasse 9</a:t>
            </a:r>
          </a:p>
          <a:p>
            <a:pPr lvl="1"/>
            <a:r>
              <a:rPr lang="de-DE" dirty="0"/>
              <a:t>der Hauptschulabschluss nach Klasse 10</a:t>
            </a:r>
          </a:p>
          <a:p>
            <a:pPr lvl="1"/>
            <a:r>
              <a:rPr lang="de-DE" dirty="0"/>
              <a:t>Fachoberschulreife</a:t>
            </a:r>
          </a:p>
          <a:p>
            <a:pPr lvl="1"/>
            <a:r>
              <a:rPr lang="de-DE" dirty="0"/>
              <a:t>Abitur</a:t>
            </a:r>
          </a:p>
          <a:p>
            <a:pPr lvl="1"/>
            <a:endParaRPr lang="de-DE" dirty="0"/>
          </a:p>
          <a:p>
            <a:pPr lvl="1"/>
            <a:endParaRPr lang="de-DE" dirty="0"/>
          </a:p>
          <a:p>
            <a:endParaRPr lang="de-DE" dirty="0"/>
          </a:p>
          <a:p>
            <a:endParaRPr lang="de-DE" dirty="0"/>
          </a:p>
        </p:txBody>
      </p:sp>
      <p:sp>
        <p:nvSpPr>
          <p:cNvPr id="4" name="Textplatzhalter 3"/>
          <p:cNvSpPr>
            <a:spLocks noGrp="1"/>
          </p:cNvSpPr>
          <p:nvPr>
            <p:ph type="body" sz="half" idx="2"/>
          </p:nvPr>
        </p:nvSpPr>
        <p:spPr/>
        <p:txBody>
          <a:bodyPr/>
          <a:lstStyle/>
          <a:p>
            <a:r>
              <a:rPr lang="de-DE" dirty="0"/>
              <a:t>Die Gesamtschule ermöglicht in einem differenzierten Unterrichtssystem Bildungsgänge, die ohne Zuordnung zu unterschiedlichen Schulformen zu allen Abschlüssen der  Sekundarstufe I und II führen.</a:t>
            </a:r>
          </a:p>
        </p:txBody>
      </p:sp>
    </p:spTree>
    <p:extLst>
      <p:ext uri="{BB962C8B-B14F-4D97-AF65-F5344CB8AC3E}">
        <p14:creationId xmlns:p14="http://schemas.microsoft.com/office/powerpoint/2010/main" val="318545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bietet die Sekundarschule?</a:t>
            </a:r>
          </a:p>
        </p:txBody>
      </p:sp>
      <p:sp>
        <p:nvSpPr>
          <p:cNvPr id="3" name="Inhaltsplatzhalter 2"/>
          <p:cNvSpPr>
            <a:spLocks noGrp="1"/>
          </p:cNvSpPr>
          <p:nvPr>
            <p:ph idx="1"/>
          </p:nvPr>
        </p:nvSpPr>
        <p:spPr/>
        <p:txBody>
          <a:bodyPr>
            <a:normAutofit fontScale="92500" lnSpcReduction="10000"/>
          </a:bodyPr>
          <a:lstStyle/>
          <a:p>
            <a:r>
              <a:rPr lang="de-DE" dirty="0"/>
              <a:t>Klassen 5 bis 10</a:t>
            </a:r>
          </a:p>
          <a:p>
            <a:r>
              <a:rPr lang="de-DE" dirty="0"/>
              <a:t>Von Anfang an gymnasiale Standards</a:t>
            </a:r>
          </a:p>
          <a:p>
            <a:r>
              <a:rPr lang="de-DE" dirty="0"/>
              <a:t>Klassen 5 und 6 im Klassenverband</a:t>
            </a:r>
          </a:p>
          <a:p>
            <a:r>
              <a:rPr lang="de-DE" dirty="0"/>
              <a:t>In der Regel Ganztagsschule</a:t>
            </a:r>
          </a:p>
          <a:p>
            <a:r>
              <a:rPr lang="de-DE" dirty="0"/>
              <a:t>Kooperationen mit mindestens einem Gymnasium oder Gesamtschule oder Berufskolleg</a:t>
            </a:r>
          </a:p>
          <a:p>
            <a:r>
              <a:rPr lang="de-DE" dirty="0"/>
              <a:t>2. Fremdsprache ab Klasse 6 optional</a:t>
            </a:r>
          </a:p>
          <a:p>
            <a:r>
              <a:rPr lang="de-DE" dirty="0"/>
              <a:t>Im Jahrgang 8 erneut Möglichkeit </a:t>
            </a:r>
          </a:p>
          <a:p>
            <a:pPr marL="0" indent="0">
              <a:buNone/>
            </a:pPr>
            <a:r>
              <a:rPr lang="de-DE" dirty="0"/>
              <a:t>    2./3. Fremdsprache zu wählen </a:t>
            </a:r>
          </a:p>
          <a:p>
            <a:endParaRPr lang="de-DE" dirty="0"/>
          </a:p>
          <a:p>
            <a:r>
              <a:rPr lang="de-DE" dirty="0"/>
              <a:t>Abschlüsse:</a:t>
            </a:r>
          </a:p>
          <a:p>
            <a:pPr lvl="1"/>
            <a:r>
              <a:rPr lang="de-DE" dirty="0"/>
              <a:t>der Hauptschulabschluss nach Klasse 9</a:t>
            </a:r>
          </a:p>
          <a:p>
            <a:pPr lvl="1"/>
            <a:r>
              <a:rPr lang="de-DE" dirty="0"/>
              <a:t>der Hauptschulabschluss nach Klasse 10</a:t>
            </a:r>
          </a:p>
          <a:p>
            <a:pPr lvl="1"/>
            <a:r>
              <a:rPr lang="de-DE" dirty="0"/>
              <a:t>Fachoberschulreife</a:t>
            </a:r>
          </a:p>
          <a:p>
            <a:endParaRPr lang="de-DE" dirty="0"/>
          </a:p>
          <a:p>
            <a:endParaRPr lang="de-DE" dirty="0"/>
          </a:p>
        </p:txBody>
      </p:sp>
      <p:sp>
        <p:nvSpPr>
          <p:cNvPr id="4" name="Textplatzhalter 3"/>
          <p:cNvSpPr>
            <a:spLocks noGrp="1"/>
          </p:cNvSpPr>
          <p:nvPr>
            <p:ph type="body" sz="half" idx="2"/>
          </p:nvPr>
        </p:nvSpPr>
        <p:spPr/>
        <p:txBody>
          <a:bodyPr/>
          <a:lstStyle/>
          <a:p>
            <a:r>
              <a:rPr lang="de-DE" dirty="0"/>
              <a:t>Die Sekundarschule ermöglicht in einem differenzierten Unterrichtssystem Bildungsgänge, die mit oder ohne Zuordnung zu unterschiedlichen Schulformen zu allen Abschlüssen der Sekundarstufe 1 führen. </a:t>
            </a:r>
          </a:p>
        </p:txBody>
      </p:sp>
    </p:spTree>
    <p:extLst>
      <p:ext uri="{BB962C8B-B14F-4D97-AF65-F5344CB8AC3E}">
        <p14:creationId xmlns:p14="http://schemas.microsoft.com/office/powerpoint/2010/main" val="2691071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Zeit für Fragen</a:t>
            </a:r>
          </a:p>
        </p:txBody>
      </p:sp>
      <p:sp>
        <p:nvSpPr>
          <p:cNvPr id="3" name="Untertitel 2"/>
          <p:cNvSpPr>
            <a:spLocks noGrp="1"/>
          </p:cNvSpPr>
          <p:nvPr>
            <p:ph type="subTitle" idx="1"/>
          </p:nvPr>
        </p:nvSpPr>
        <p:spPr>
          <a:xfrm>
            <a:off x="2650210" y="4352543"/>
            <a:ext cx="6846596" cy="2272981"/>
          </a:xfrm>
        </p:spPr>
        <p:txBody>
          <a:bodyPr>
            <a:noAutofit/>
          </a:bodyPr>
          <a:lstStyle/>
          <a:p>
            <a:r>
              <a:rPr lang="de-DE" sz="5400" dirty="0"/>
              <a:t>…</a:t>
            </a:r>
            <a:r>
              <a:rPr lang="de-DE" dirty="0"/>
              <a:t>nehme ich mir gerne.</a:t>
            </a:r>
          </a:p>
          <a:p>
            <a:r>
              <a:rPr lang="de-DE" dirty="0"/>
              <a:t> Bitte rufen Sie mich an oder schicken Sie mir eine Email.</a:t>
            </a:r>
          </a:p>
          <a:p>
            <a:r>
              <a:rPr lang="de-DE" dirty="0"/>
              <a:t>02339 - 9196700</a:t>
            </a:r>
          </a:p>
          <a:p>
            <a:r>
              <a:rPr lang="de-DE" dirty="0"/>
              <a:t>otter@edu-sprockhoevel.de</a:t>
            </a: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2609" y="2469599"/>
            <a:ext cx="1328394" cy="1480210"/>
          </a:xfrm>
          <a:prstGeom prst="rect">
            <a:avLst/>
          </a:prstGeom>
        </p:spPr>
      </p:pic>
    </p:spTree>
    <p:extLst>
      <p:ext uri="{BB962C8B-B14F-4D97-AF65-F5344CB8AC3E}">
        <p14:creationId xmlns:p14="http://schemas.microsoft.com/office/powerpoint/2010/main" val="4083768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ABB5CE-454C-455C-83CB-2FF9B481539A}"/>
              </a:ext>
            </a:extLst>
          </p:cNvPr>
          <p:cNvSpPr>
            <a:spLocks noGrp="1"/>
          </p:cNvSpPr>
          <p:nvPr>
            <p:ph type="ctrTitle"/>
          </p:nvPr>
        </p:nvSpPr>
        <p:spPr>
          <a:xfrm>
            <a:off x="1600200" y="602332"/>
            <a:ext cx="8991600" cy="1645920"/>
          </a:xfrm>
        </p:spPr>
        <p:txBody>
          <a:bodyPr/>
          <a:lstStyle/>
          <a:p>
            <a:r>
              <a:rPr lang="de-DE" dirty="0"/>
              <a:t>ÜBERGÄNGE NACH DER GRUNDSCHULE</a:t>
            </a:r>
          </a:p>
        </p:txBody>
      </p:sp>
      <p:sp>
        <p:nvSpPr>
          <p:cNvPr id="3" name="Untertitel 2">
            <a:extLst>
              <a:ext uri="{FF2B5EF4-FFF2-40B4-BE49-F238E27FC236}">
                <a16:creationId xmlns:a16="http://schemas.microsoft.com/office/drawing/2014/main" id="{BD51925F-71C0-4FCA-96AB-F67C98BFECD9}"/>
              </a:ext>
            </a:extLst>
          </p:cNvPr>
          <p:cNvSpPr>
            <a:spLocks noGrp="1"/>
          </p:cNvSpPr>
          <p:nvPr>
            <p:ph type="subTitle" idx="1"/>
          </p:nvPr>
        </p:nvSpPr>
        <p:spPr/>
        <p:txBody>
          <a:bodyPr/>
          <a:lstStyle/>
          <a:p>
            <a:endParaRPr lang="de-DE" dirty="0"/>
          </a:p>
        </p:txBody>
      </p:sp>
      <p:grpSp>
        <p:nvGrpSpPr>
          <p:cNvPr id="4" name="object 10">
            <a:extLst>
              <a:ext uri="{FF2B5EF4-FFF2-40B4-BE49-F238E27FC236}">
                <a16:creationId xmlns:a16="http://schemas.microsoft.com/office/drawing/2014/main" id="{07FA91B7-C206-4A82-879A-BF1DE981EB54}"/>
              </a:ext>
            </a:extLst>
          </p:cNvPr>
          <p:cNvGrpSpPr/>
          <p:nvPr/>
        </p:nvGrpSpPr>
        <p:grpSpPr>
          <a:xfrm>
            <a:off x="3151573" y="2372540"/>
            <a:ext cx="5438914" cy="4298846"/>
            <a:chOff x="1528571" y="1837944"/>
            <a:chExt cx="5934456" cy="4709160"/>
          </a:xfrm>
        </p:grpSpPr>
        <p:sp>
          <p:nvSpPr>
            <p:cNvPr id="9" name="object 15">
              <a:extLst>
                <a:ext uri="{FF2B5EF4-FFF2-40B4-BE49-F238E27FC236}">
                  <a16:creationId xmlns:a16="http://schemas.microsoft.com/office/drawing/2014/main" id="{0228D5F4-AD7E-480D-A77A-EF6D09274348}"/>
                </a:ext>
              </a:extLst>
            </p:cNvPr>
            <p:cNvSpPr/>
            <p:nvPr/>
          </p:nvSpPr>
          <p:spPr>
            <a:xfrm>
              <a:off x="1528571" y="1837944"/>
              <a:ext cx="5934456" cy="4709160"/>
            </a:xfrm>
            <a:prstGeom prst="rect">
              <a:avLst/>
            </a:prstGeom>
            <a:blipFill>
              <a:blip r:embed="rId2" cstate="print"/>
              <a:stretch>
                <a:fillRect/>
              </a:stretch>
            </a:blipFill>
          </p:spPr>
          <p:txBody>
            <a:bodyPr wrap="square" lIns="0" tIns="0" rIns="0" bIns="0" rtlCol="0"/>
            <a:lstStyle/>
            <a:p>
              <a:endParaRPr/>
            </a:p>
          </p:txBody>
        </p:sp>
        <p:sp>
          <p:nvSpPr>
            <p:cNvPr id="10" name="object 16">
              <a:extLst>
                <a:ext uri="{FF2B5EF4-FFF2-40B4-BE49-F238E27FC236}">
                  <a16:creationId xmlns:a16="http://schemas.microsoft.com/office/drawing/2014/main" id="{335CCA4E-EE85-449C-806D-A6AD27733FBB}"/>
                </a:ext>
              </a:extLst>
            </p:cNvPr>
            <p:cNvSpPr/>
            <p:nvPr/>
          </p:nvSpPr>
          <p:spPr>
            <a:xfrm>
              <a:off x="1676399" y="1986661"/>
              <a:ext cx="5638800" cy="4411903"/>
            </a:xfrm>
            <a:prstGeom prst="rect">
              <a:avLst/>
            </a:prstGeom>
            <a:blipFill>
              <a:blip r:embed="rId3" cstate="print"/>
              <a:stretch>
                <a:fillRect/>
              </a:stretch>
            </a:blipFill>
          </p:spPr>
          <p:txBody>
            <a:bodyPr wrap="square" lIns="0" tIns="0" rIns="0" bIns="0" rtlCol="0"/>
            <a:lstStyle/>
            <a:p>
              <a:endParaRPr/>
            </a:p>
          </p:txBody>
        </p:sp>
        <p:sp>
          <p:nvSpPr>
            <p:cNvPr id="11" name="object 17">
              <a:extLst>
                <a:ext uri="{FF2B5EF4-FFF2-40B4-BE49-F238E27FC236}">
                  <a16:creationId xmlns:a16="http://schemas.microsoft.com/office/drawing/2014/main" id="{4CE2C56C-B97B-42B7-83CE-A2641C4ADCFA}"/>
                </a:ext>
              </a:extLst>
            </p:cNvPr>
            <p:cNvSpPr/>
            <p:nvPr/>
          </p:nvSpPr>
          <p:spPr>
            <a:xfrm>
              <a:off x="1631949" y="1942211"/>
              <a:ext cx="5727700" cy="4501515"/>
            </a:xfrm>
            <a:custGeom>
              <a:avLst/>
              <a:gdLst/>
              <a:ahLst/>
              <a:cxnLst/>
              <a:rect l="l" t="t" r="r" b="b"/>
              <a:pathLst>
                <a:path w="5727700" h="4501515">
                  <a:moveTo>
                    <a:pt x="778637" y="0"/>
                  </a:moveTo>
                  <a:lnTo>
                    <a:pt x="5727700" y="0"/>
                  </a:lnTo>
                  <a:lnTo>
                    <a:pt x="5727700" y="3722217"/>
                  </a:lnTo>
                  <a:lnTo>
                    <a:pt x="5723508" y="3800970"/>
                  </a:lnTo>
                  <a:lnTo>
                    <a:pt x="5711825" y="3878313"/>
                  </a:lnTo>
                  <a:lnTo>
                    <a:pt x="5692775" y="3952913"/>
                  </a:lnTo>
                  <a:lnTo>
                    <a:pt x="5666358" y="4024845"/>
                  </a:lnTo>
                  <a:lnTo>
                    <a:pt x="5633847" y="4093082"/>
                  </a:lnTo>
                  <a:lnTo>
                    <a:pt x="5594731" y="4157179"/>
                  </a:lnTo>
                  <a:lnTo>
                    <a:pt x="5549646" y="4217289"/>
                  </a:lnTo>
                  <a:lnTo>
                    <a:pt x="5499608" y="4272407"/>
                  </a:lnTo>
                  <a:lnTo>
                    <a:pt x="5444108" y="4322838"/>
                  </a:lnTo>
                  <a:lnTo>
                    <a:pt x="5384292" y="4367936"/>
                  </a:lnTo>
                  <a:lnTo>
                    <a:pt x="5319776" y="4406709"/>
                  </a:lnTo>
                  <a:lnTo>
                    <a:pt x="5251831" y="4439462"/>
                  </a:lnTo>
                  <a:lnTo>
                    <a:pt x="5180076" y="4466018"/>
                  </a:lnTo>
                  <a:lnTo>
                    <a:pt x="5105019" y="4484992"/>
                  </a:lnTo>
                  <a:lnTo>
                    <a:pt x="5027803" y="4496752"/>
                  </a:lnTo>
                  <a:lnTo>
                    <a:pt x="4949444" y="4500905"/>
                  </a:lnTo>
                  <a:lnTo>
                    <a:pt x="0" y="4500905"/>
                  </a:lnTo>
                  <a:lnTo>
                    <a:pt x="0" y="778637"/>
                  </a:lnTo>
                  <a:lnTo>
                    <a:pt x="4191" y="700277"/>
                  </a:lnTo>
                  <a:lnTo>
                    <a:pt x="15875" y="622935"/>
                  </a:lnTo>
                  <a:lnTo>
                    <a:pt x="34925" y="547877"/>
                  </a:lnTo>
                  <a:lnTo>
                    <a:pt x="61468" y="476250"/>
                  </a:lnTo>
                  <a:lnTo>
                    <a:pt x="94233" y="408177"/>
                  </a:lnTo>
                  <a:lnTo>
                    <a:pt x="133350" y="343788"/>
                  </a:lnTo>
                  <a:lnTo>
                    <a:pt x="178054" y="283590"/>
                  </a:lnTo>
                  <a:lnTo>
                    <a:pt x="228473" y="228473"/>
                  </a:lnTo>
                  <a:lnTo>
                    <a:pt x="283591" y="177926"/>
                  </a:lnTo>
                  <a:lnTo>
                    <a:pt x="343916" y="133223"/>
                  </a:lnTo>
                  <a:lnTo>
                    <a:pt x="408177" y="94234"/>
                  </a:lnTo>
                  <a:lnTo>
                    <a:pt x="476250" y="61340"/>
                  </a:lnTo>
                  <a:lnTo>
                    <a:pt x="548005" y="34798"/>
                  </a:lnTo>
                  <a:lnTo>
                    <a:pt x="623062" y="15875"/>
                  </a:lnTo>
                  <a:lnTo>
                    <a:pt x="700277" y="4063"/>
                  </a:lnTo>
                  <a:lnTo>
                    <a:pt x="778637" y="0"/>
                  </a:lnTo>
                  <a:close/>
                </a:path>
              </a:pathLst>
            </a:custGeom>
            <a:ln w="88900">
              <a:solidFill>
                <a:srgbClr val="FFFFFF"/>
              </a:solidFill>
            </a:ln>
          </p:spPr>
          <p:txBody>
            <a:bodyPr wrap="square" lIns="0" tIns="0" rIns="0" bIns="0" rtlCol="0"/>
            <a:lstStyle/>
            <a:p>
              <a:endParaRPr/>
            </a:p>
          </p:txBody>
        </p:sp>
      </p:grpSp>
    </p:spTree>
    <p:extLst>
      <p:ext uri="{BB962C8B-B14F-4D97-AF65-F5344CB8AC3E}">
        <p14:creationId xmlns:p14="http://schemas.microsoft.com/office/powerpoint/2010/main" val="1111843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9620" y="543298"/>
            <a:ext cx="4486656" cy="1141497"/>
          </a:xfrm>
        </p:spPr>
        <p:txBody>
          <a:bodyPr>
            <a:normAutofit fontScale="90000"/>
          </a:bodyPr>
          <a:lstStyle/>
          <a:p>
            <a:r>
              <a:rPr lang="de-DE" dirty="0"/>
              <a:t>Wie ist die Grundschulempfehlung geregelt?</a:t>
            </a:r>
          </a:p>
        </p:txBody>
      </p:sp>
      <p:sp>
        <p:nvSpPr>
          <p:cNvPr id="3" name="Inhaltsplatzhalter 2"/>
          <p:cNvSpPr>
            <a:spLocks noGrp="1"/>
          </p:cNvSpPr>
          <p:nvPr>
            <p:ph idx="1"/>
          </p:nvPr>
        </p:nvSpPr>
        <p:spPr/>
        <p:txBody>
          <a:bodyPr>
            <a:normAutofit/>
          </a:bodyPr>
          <a:lstStyle/>
          <a:p>
            <a:r>
              <a:rPr lang="de-DE" dirty="0"/>
              <a:t>Die Elternberatung durch die Klassenleitung findet ab Anfang Dezember statt.</a:t>
            </a:r>
            <a:endParaRPr lang="de-DE" dirty="0">
              <a:solidFill>
                <a:srgbClr val="FF0000"/>
              </a:solidFill>
            </a:endParaRPr>
          </a:p>
          <a:p>
            <a:r>
              <a:rPr lang="de-DE" dirty="0"/>
              <a:t>Die Grundschule erstellt mit dem Halbjahreszeugnis der Klasse 4 eine zu begründende Empfehlung für die Schulform, die für die weitere schulische Förderung geeignet erscheint (vgl. § 8 AO-GS) . Ist ein Kind nach Auffassung der Grundschule für eine weitere Schulform mit Einschränkungen geeignet, wird auch dies mit dem genannten  Zusatz genannt. </a:t>
            </a:r>
          </a:p>
          <a:p>
            <a:r>
              <a:rPr lang="de-DE" dirty="0"/>
              <a:t>Die Eltern melden nach der Beratung durch die Grundschule ihr Kind an einer weiterführenden Schule ihrer Wahl an. </a:t>
            </a:r>
          </a:p>
          <a:p>
            <a:r>
              <a:rPr lang="de-DE" dirty="0"/>
              <a:t>Über die Aufnahme bei Anmeldungen entscheidet die weiterführende Schule</a:t>
            </a:r>
          </a:p>
        </p:txBody>
      </p:sp>
      <p:sp>
        <p:nvSpPr>
          <p:cNvPr id="4" name="Textplatzhalter 3"/>
          <p:cNvSpPr>
            <a:spLocks noGrp="1"/>
          </p:cNvSpPr>
          <p:nvPr>
            <p:ph type="body" sz="half" idx="2"/>
          </p:nvPr>
        </p:nvSpPr>
        <p:spPr>
          <a:xfrm>
            <a:off x="1115568" y="4237148"/>
            <a:ext cx="3794760" cy="1506805"/>
          </a:xfrm>
        </p:spPr>
        <p:txBody>
          <a:bodyPr/>
          <a:lstStyle/>
          <a:p>
            <a:endParaRPr lang="de-DE" dirty="0"/>
          </a:p>
          <a:p>
            <a:endParaRPr lang="de-DE" dirty="0"/>
          </a:p>
        </p:txBody>
      </p:sp>
      <p:grpSp>
        <p:nvGrpSpPr>
          <p:cNvPr id="5" name="object 40">
            <a:extLst>
              <a:ext uri="{FF2B5EF4-FFF2-40B4-BE49-F238E27FC236}">
                <a16:creationId xmlns:a16="http://schemas.microsoft.com/office/drawing/2014/main" id="{7971D132-4F7D-458E-81A6-7391426E273D}"/>
              </a:ext>
            </a:extLst>
          </p:cNvPr>
          <p:cNvGrpSpPr/>
          <p:nvPr/>
        </p:nvGrpSpPr>
        <p:grpSpPr>
          <a:xfrm>
            <a:off x="380593" y="1983519"/>
            <a:ext cx="1532829" cy="1415800"/>
            <a:chOff x="784859" y="1173409"/>
            <a:chExt cx="2032102" cy="1776878"/>
          </a:xfrm>
        </p:grpSpPr>
        <p:sp>
          <p:nvSpPr>
            <p:cNvPr id="8" name="object 43">
              <a:extLst>
                <a:ext uri="{FF2B5EF4-FFF2-40B4-BE49-F238E27FC236}">
                  <a16:creationId xmlns:a16="http://schemas.microsoft.com/office/drawing/2014/main" id="{0E75D4AF-94A5-4431-9677-A35C53F6DA37}"/>
                </a:ext>
              </a:extLst>
            </p:cNvPr>
            <p:cNvSpPr/>
            <p:nvPr/>
          </p:nvSpPr>
          <p:spPr>
            <a:xfrm>
              <a:off x="784859" y="1568195"/>
              <a:ext cx="2004060" cy="923543"/>
            </a:xfrm>
            <a:prstGeom prst="rect">
              <a:avLst/>
            </a:prstGeom>
            <a:blipFill>
              <a:blip r:embed="rId2" cstate="print"/>
              <a:stretch>
                <a:fillRect/>
              </a:stretch>
            </a:blipFill>
          </p:spPr>
          <p:txBody>
            <a:bodyPr wrap="square" lIns="0" tIns="0" rIns="0" bIns="0" rtlCol="0"/>
            <a:lstStyle/>
            <a:p>
              <a:endParaRPr/>
            </a:p>
          </p:txBody>
        </p:sp>
        <p:sp>
          <p:nvSpPr>
            <p:cNvPr id="9" name="object 44">
              <a:extLst>
                <a:ext uri="{FF2B5EF4-FFF2-40B4-BE49-F238E27FC236}">
                  <a16:creationId xmlns:a16="http://schemas.microsoft.com/office/drawing/2014/main" id="{97FA8F90-5112-4B84-B948-B980D62E604F}"/>
                </a:ext>
              </a:extLst>
            </p:cNvPr>
            <p:cNvSpPr/>
            <p:nvPr/>
          </p:nvSpPr>
          <p:spPr>
            <a:xfrm>
              <a:off x="988161" y="1173409"/>
              <a:ext cx="1828800" cy="1776878"/>
            </a:xfrm>
            <a:prstGeom prst="rect">
              <a:avLst/>
            </a:prstGeom>
            <a:blipFill>
              <a:blip r:embed="rId3" cstate="print"/>
              <a:stretch>
                <a:fillRect/>
              </a:stretch>
            </a:blipFill>
          </p:spPr>
          <p:txBody>
            <a:bodyPr wrap="square" lIns="0" tIns="0" rIns="0" bIns="0" rtlCol="0"/>
            <a:lstStyle/>
            <a:p>
              <a:pPr algn="ctr">
                <a:lnSpc>
                  <a:spcPct val="100000"/>
                </a:lnSpc>
                <a:spcBef>
                  <a:spcPts val="105"/>
                </a:spcBef>
              </a:pPr>
              <a:r>
                <a:rPr lang="de-DE" sz="1600" dirty="0">
                  <a:latin typeface="Arial"/>
                  <a:cs typeface="Arial"/>
                </a:rPr>
                <a:t>Zeugnisnoten</a:t>
              </a:r>
            </a:p>
            <a:p>
              <a:pPr algn="ctr">
                <a:lnSpc>
                  <a:spcPct val="100000"/>
                </a:lnSpc>
              </a:pPr>
              <a:r>
                <a:rPr lang="de-DE" sz="1600" dirty="0">
                  <a:latin typeface="Arial"/>
                  <a:cs typeface="Arial"/>
                </a:rPr>
                <a:t>Mitarbeit</a:t>
              </a:r>
            </a:p>
            <a:p>
              <a:endParaRPr dirty="0"/>
            </a:p>
          </p:txBody>
        </p:sp>
      </p:grpSp>
      <p:sp>
        <p:nvSpPr>
          <p:cNvPr id="11" name="object 50">
            <a:extLst>
              <a:ext uri="{FF2B5EF4-FFF2-40B4-BE49-F238E27FC236}">
                <a16:creationId xmlns:a16="http://schemas.microsoft.com/office/drawing/2014/main" id="{FC8C5548-DF1A-4BA8-80B9-A1383AE9480D}"/>
              </a:ext>
            </a:extLst>
          </p:cNvPr>
          <p:cNvSpPr/>
          <p:nvPr/>
        </p:nvSpPr>
        <p:spPr>
          <a:xfrm>
            <a:off x="2288549" y="1978300"/>
            <a:ext cx="1539145" cy="1415801"/>
          </a:xfrm>
          <a:prstGeom prst="rect">
            <a:avLst/>
          </a:prstGeom>
          <a:blipFill>
            <a:blip r:embed="rId4" cstate="print"/>
            <a:stretch>
              <a:fillRect/>
            </a:stretch>
          </a:blipFill>
        </p:spPr>
        <p:txBody>
          <a:bodyPr wrap="square" lIns="0" tIns="0" rIns="0" bIns="0" rtlCol="0"/>
          <a:lstStyle/>
          <a:p>
            <a:pPr marL="12700" marR="5080" indent="54610" algn="ctr">
              <a:lnSpc>
                <a:spcPct val="100000"/>
              </a:lnSpc>
              <a:spcBef>
                <a:spcPts val="105"/>
              </a:spcBef>
            </a:pPr>
            <a:r>
              <a:rPr lang="de-DE" sz="1600" spc="-10" dirty="0">
                <a:latin typeface="Carlito"/>
                <a:cs typeface="Carlito"/>
              </a:rPr>
              <a:t>Lernmotivation     </a:t>
            </a:r>
            <a:r>
              <a:rPr lang="de-DE" sz="1600" dirty="0">
                <a:latin typeface="Carlito"/>
                <a:cs typeface="Carlito"/>
              </a:rPr>
              <a:t>Ei</a:t>
            </a:r>
            <a:r>
              <a:rPr lang="de-DE" sz="1600" spc="-15" dirty="0">
                <a:latin typeface="Carlito"/>
                <a:cs typeface="Carlito"/>
              </a:rPr>
              <a:t>g</a:t>
            </a:r>
            <a:r>
              <a:rPr lang="de-DE" sz="1600" dirty="0">
                <a:latin typeface="Carlito"/>
                <a:cs typeface="Carlito"/>
              </a:rPr>
              <a:t>en</a:t>
            </a:r>
            <a:r>
              <a:rPr lang="de-DE" sz="1600" spc="-30" dirty="0">
                <a:latin typeface="Carlito"/>
                <a:cs typeface="Carlito"/>
              </a:rPr>
              <a:t>s</a:t>
            </a:r>
            <a:r>
              <a:rPr lang="de-DE" sz="1600" spc="-25" dirty="0">
                <a:latin typeface="Carlito"/>
                <a:cs typeface="Carlito"/>
              </a:rPr>
              <a:t>t</a:t>
            </a:r>
            <a:r>
              <a:rPr lang="de-DE" sz="1600" dirty="0">
                <a:latin typeface="Carlito"/>
                <a:cs typeface="Carlito"/>
              </a:rPr>
              <a:t>än</a:t>
            </a:r>
            <a:r>
              <a:rPr lang="de-DE" sz="1600" spc="5" dirty="0">
                <a:latin typeface="Carlito"/>
                <a:cs typeface="Carlito"/>
              </a:rPr>
              <a:t>d</a:t>
            </a:r>
            <a:r>
              <a:rPr lang="de-DE" sz="1600" dirty="0">
                <a:latin typeface="Carlito"/>
                <a:cs typeface="Carlito"/>
              </a:rPr>
              <a:t>ig</a:t>
            </a:r>
            <a:r>
              <a:rPr lang="de-DE" sz="1600" spc="-60" dirty="0">
                <a:latin typeface="Carlito"/>
                <a:cs typeface="Carlito"/>
              </a:rPr>
              <a:t>k</a:t>
            </a:r>
            <a:r>
              <a:rPr lang="de-DE" sz="1600" dirty="0">
                <a:latin typeface="Carlito"/>
                <a:cs typeface="Carlito"/>
              </a:rPr>
              <a:t>e</a:t>
            </a:r>
            <a:r>
              <a:rPr lang="de-DE" sz="1600" spc="-10" dirty="0">
                <a:latin typeface="Carlito"/>
                <a:cs typeface="Carlito"/>
              </a:rPr>
              <a:t>i</a:t>
            </a:r>
            <a:r>
              <a:rPr lang="de-DE" sz="1600" dirty="0">
                <a:latin typeface="Carlito"/>
                <a:cs typeface="Carlito"/>
              </a:rPr>
              <a:t>t  </a:t>
            </a:r>
            <a:r>
              <a:rPr lang="de-DE" sz="1600" spc="-15" dirty="0">
                <a:latin typeface="Carlito"/>
                <a:cs typeface="Carlito"/>
              </a:rPr>
              <a:t>Konzentration...</a:t>
            </a:r>
            <a:endParaRPr lang="de-DE" sz="1600" dirty="0">
              <a:latin typeface="Carlito"/>
              <a:cs typeface="Carlito"/>
            </a:endParaRPr>
          </a:p>
        </p:txBody>
      </p:sp>
      <p:sp>
        <p:nvSpPr>
          <p:cNvPr id="12" name="object 50">
            <a:extLst>
              <a:ext uri="{FF2B5EF4-FFF2-40B4-BE49-F238E27FC236}">
                <a16:creationId xmlns:a16="http://schemas.microsoft.com/office/drawing/2014/main" id="{C6C10F59-4E5B-4EE5-B2C6-992F7996E69F}"/>
              </a:ext>
            </a:extLst>
          </p:cNvPr>
          <p:cNvSpPr/>
          <p:nvPr/>
        </p:nvSpPr>
        <p:spPr>
          <a:xfrm>
            <a:off x="4181465" y="1996190"/>
            <a:ext cx="1539145" cy="1415800"/>
          </a:xfrm>
          <a:prstGeom prst="rect">
            <a:avLst/>
          </a:prstGeom>
          <a:blipFill>
            <a:blip r:embed="rId4" cstate="print"/>
            <a:stretch>
              <a:fillRect/>
            </a:stretch>
          </a:blipFill>
        </p:spPr>
        <p:txBody>
          <a:bodyPr wrap="square" lIns="0" tIns="0" rIns="0" bIns="0" rtlCol="0"/>
          <a:lstStyle/>
          <a:p>
            <a:pPr marL="12700" marR="5080" indent="-2540" algn="ctr">
              <a:lnSpc>
                <a:spcPct val="100000"/>
              </a:lnSpc>
              <a:spcBef>
                <a:spcPts val="105"/>
              </a:spcBef>
            </a:pPr>
            <a:r>
              <a:rPr lang="de-DE" sz="1600" spc="-10" dirty="0">
                <a:latin typeface="Carlito"/>
                <a:cs typeface="Carlito"/>
              </a:rPr>
              <a:t>Wünsche </a:t>
            </a:r>
            <a:r>
              <a:rPr lang="de-DE" sz="1600" spc="-15" dirty="0">
                <a:latin typeface="Carlito"/>
                <a:cs typeface="Carlito"/>
              </a:rPr>
              <a:t>von  </a:t>
            </a:r>
            <a:r>
              <a:rPr lang="de-DE" sz="1600" dirty="0">
                <a:latin typeface="Carlito"/>
                <a:cs typeface="Carlito"/>
              </a:rPr>
              <a:t>Kind und</a:t>
            </a:r>
            <a:r>
              <a:rPr lang="de-DE" sz="1600" spc="-114" dirty="0">
                <a:latin typeface="Carlito"/>
                <a:cs typeface="Carlito"/>
              </a:rPr>
              <a:t> </a:t>
            </a:r>
            <a:r>
              <a:rPr lang="de-DE" sz="1600" spc="-5" dirty="0">
                <a:latin typeface="Carlito"/>
                <a:cs typeface="Carlito"/>
              </a:rPr>
              <a:t>Eltern  </a:t>
            </a:r>
            <a:r>
              <a:rPr lang="de-DE" sz="1600" spc="-20" dirty="0">
                <a:latin typeface="Carlito"/>
                <a:cs typeface="Carlito"/>
              </a:rPr>
              <a:t>Vorschlag</a:t>
            </a:r>
            <a:endParaRPr lang="de-DE" sz="1600" dirty="0">
              <a:latin typeface="Carlito"/>
              <a:cs typeface="Carlito"/>
            </a:endParaRPr>
          </a:p>
          <a:p>
            <a:pPr marL="65405" marR="116205" algn="ctr">
              <a:lnSpc>
                <a:spcPct val="100000"/>
              </a:lnSpc>
            </a:pPr>
            <a:r>
              <a:rPr lang="de-DE" sz="1600" spc="-5" dirty="0">
                <a:latin typeface="Carlito"/>
                <a:cs typeface="Carlito"/>
              </a:rPr>
              <a:t>der </a:t>
            </a:r>
            <a:r>
              <a:rPr lang="de-DE" sz="1600" spc="-10" dirty="0">
                <a:latin typeface="Carlito"/>
                <a:cs typeface="Carlito"/>
              </a:rPr>
              <a:t>Lehrerin</a:t>
            </a:r>
            <a:r>
              <a:rPr lang="de-DE" sz="1600" spc="-50" dirty="0">
                <a:latin typeface="Carlito"/>
                <a:cs typeface="Carlito"/>
              </a:rPr>
              <a:t> </a:t>
            </a:r>
            <a:r>
              <a:rPr lang="de-DE" sz="1600" dirty="0">
                <a:latin typeface="Carlito"/>
                <a:cs typeface="Carlito"/>
              </a:rPr>
              <a:t>/  </a:t>
            </a:r>
            <a:r>
              <a:rPr lang="de-DE" sz="1600" spc="-5" dirty="0">
                <a:latin typeface="Carlito"/>
                <a:cs typeface="Carlito"/>
              </a:rPr>
              <a:t>des</a:t>
            </a:r>
            <a:r>
              <a:rPr lang="de-DE" sz="1600" spc="-25" dirty="0">
                <a:latin typeface="Carlito"/>
                <a:cs typeface="Carlito"/>
              </a:rPr>
              <a:t> </a:t>
            </a:r>
            <a:r>
              <a:rPr lang="de-DE" sz="1600" spc="-15" dirty="0">
                <a:latin typeface="Carlito"/>
                <a:cs typeface="Carlito"/>
              </a:rPr>
              <a:t>Lehrers</a:t>
            </a:r>
            <a:endParaRPr lang="de-DE" sz="1600" dirty="0">
              <a:latin typeface="Carlito"/>
              <a:cs typeface="Carlito"/>
            </a:endParaRPr>
          </a:p>
        </p:txBody>
      </p:sp>
      <p:grpSp>
        <p:nvGrpSpPr>
          <p:cNvPr id="13" name="object 10">
            <a:extLst>
              <a:ext uri="{FF2B5EF4-FFF2-40B4-BE49-F238E27FC236}">
                <a16:creationId xmlns:a16="http://schemas.microsoft.com/office/drawing/2014/main" id="{7D5AC3B3-8CAA-4A95-951D-E615A255D64C}"/>
              </a:ext>
            </a:extLst>
          </p:cNvPr>
          <p:cNvGrpSpPr/>
          <p:nvPr/>
        </p:nvGrpSpPr>
        <p:grpSpPr>
          <a:xfrm>
            <a:off x="302577" y="3698043"/>
            <a:ext cx="1904736" cy="789189"/>
            <a:chOff x="740663" y="3069640"/>
            <a:chExt cx="2173224" cy="664159"/>
          </a:xfrm>
        </p:grpSpPr>
        <p:sp>
          <p:nvSpPr>
            <p:cNvPr id="14" name="object 11">
              <a:extLst>
                <a:ext uri="{FF2B5EF4-FFF2-40B4-BE49-F238E27FC236}">
                  <a16:creationId xmlns:a16="http://schemas.microsoft.com/office/drawing/2014/main" id="{07EF896D-A4E8-4CE2-BEE6-E5AE7A0B12F2}"/>
                </a:ext>
              </a:extLst>
            </p:cNvPr>
            <p:cNvSpPr/>
            <p:nvPr/>
          </p:nvSpPr>
          <p:spPr>
            <a:xfrm>
              <a:off x="800106" y="3081505"/>
              <a:ext cx="1981186" cy="611168"/>
            </a:xfrm>
            <a:prstGeom prst="rect">
              <a:avLst/>
            </a:prstGeom>
            <a:blipFill>
              <a:blip r:embed="rId5" cstate="print"/>
              <a:stretch>
                <a:fillRect/>
              </a:stretch>
            </a:blipFill>
          </p:spPr>
          <p:txBody>
            <a:bodyPr wrap="square" lIns="0" tIns="0" rIns="0" bIns="0" rtlCol="0"/>
            <a:lstStyle/>
            <a:p>
              <a:endParaRPr/>
            </a:p>
          </p:txBody>
        </p:sp>
        <p:sp>
          <p:nvSpPr>
            <p:cNvPr id="15" name="object 12">
              <a:extLst>
                <a:ext uri="{FF2B5EF4-FFF2-40B4-BE49-F238E27FC236}">
                  <a16:creationId xmlns:a16="http://schemas.microsoft.com/office/drawing/2014/main" id="{EAE3C41F-4FBE-405E-BFEE-455B10D2E073}"/>
                </a:ext>
              </a:extLst>
            </p:cNvPr>
            <p:cNvSpPr/>
            <p:nvPr/>
          </p:nvSpPr>
          <p:spPr>
            <a:xfrm>
              <a:off x="740663" y="3115055"/>
              <a:ext cx="2173224" cy="618744"/>
            </a:xfrm>
            <a:prstGeom prst="rect">
              <a:avLst/>
            </a:prstGeom>
            <a:blipFill>
              <a:blip r:embed="rId6" cstate="print"/>
              <a:stretch>
                <a:fillRect/>
              </a:stretch>
            </a:blipFill>
          </p:spPr>
          <p:txBody>
            <a:bodyPr wrap="square" lIns="0" tIns="0" rIns="0" bIns="0" rtlCol="0"/>
            <a:lstStyle/>
            <a:p>
              <a:endParaRPr/>
            </a:p>
          </p:txBody>
        </p:sp>
        <p:sp>
          <p:nvSpPr>
            <p:cNvPr id="16" name="object 13">
              <a:extLst>
                <a:ext uri="{FF2B5EF4-FFF2-40B4-BE49-F238E27FC236}">
                  <a16:creationId xmlns:a16="http://schemas.microsoft.com/office/drawing/2014/main" id="{7CA54325-7CB9-47D0-91CB-56C01E78C184}"/>
                </a:ext>
              </a:extLst>
            </p:cNvPr>
            <p:cNvSpPr/>
            <p:nvPr/>
          </p:nvSpPr>
          <p:spPr>
            <a:xfrm>
              <a:off x="862579" y="3077113"/>
              <a:ext cx="1905000" cy="548716"/>
            </a:xfrm>
            <a:prstGeom prst="rect">
              <a:avLst/>
            </a:prstGeom>
            <a:blipFill>
              <a:blip r:embed="rId7" cstate="print"/>
              <a:stretch>
                <a:fillRect/>
              </a:stretch>
            </a:blipFill>
          </p:spPr>
          <p:txBody>
            <a:bodyPr wrap="square" lIns="0" tIns="0" rIns="0" bIns="0" rtlCol="0"/>
            <a:lstStyle/>
            <a:p>
              <a:endParaRPr lang="de-DE" sz="1400" dirty="0">
                <a:latin typeface="Arial"/>
                <a:cs typeface="Arial"/>
              </a:endParaRPr>
            </a:p>
            <a:p>
              <a:r>
                <a:rPr lang="de-DE" sz="1400" dirty="0">
                  <a:latin typeface="Arial"/>
                  <a:cs typeface="Arial"/>
                </a:rPr>
                <a:t>     Lei</a:t>
              </a:r>
              <a:r>
                <a:rPr lang="de-DE" sz="1400" spc="5" dirty="0">
                  <a:latin typeface="Arial"/>
                  <a:cs typeface="Arial"/>
                </a:rPr>
                <a:t>s</a:t>
              </a:r>
              <a:r>
                <a:rPr lang="de-DE" sz="1400" dirty="0">
                  <a:latin typeface="Arial"/>
                  <a:cs typeface="Arial"/>
                </a:rPr>
                <a:t>tungsst</a:t>
              </a:r>
              <a:r>
                <a:rPr lang="de-DE" sz="1400" spc="-10" dirty="0">
                  <a:latin typeface="Arial"/>
                  <a:cs typeface="Arial"/>
                </a:rPr>
                <a:t>a</a:t>
              </a:r>
              <a:r>
                <a:rPr lang="de-DE" sz="1400" dirty="0">
                  <a:latin typeface="Arial"/>
                  <a:cs typeface="Arial"/>
                </a:rPr>
                <a:t>nd</a:t>
              </a:r>
              <a:endParaRPr sz="1400" dirty="0"/>
            </a:p>
          </p:txBody>
        </p:sp>
        <p:sp>
          <p:nvSpPr>
            <p:cNvPr id="17" name="object 14">
              <a:extLst>
                <a:ext uri="{FF2B5EF4-FFF2-40B4-BE49-F238E27FC236}">
                  <a16:creationId xmlns:a16="http://schemas.microsoft.com/office/drawing/2014/main" id="{1704D533-6A82-4602-B1EB-3693A1C35FB1}"/>
                </a:ext>
              </a:extLst>
            </p:cNvPr>
            <p:cNvSpPr/>
            <p:nvPr/>
          </p:nvSpPr>
          <p:spPr>
            <a:xfrm>
              <a:off x="857166" y="3069640"/>
              <a:ext cx="1905000" cy="533400"/>
            </a:xfrm>
            <a:custGeom>
              <a:avLst/>
              <a:gdLst/>
              <a:ahLst/>
              <a:cxnLst/>
              <a:rect l="l" t="t" r="r" b="b"/>
              <a:pathLst>
                <a:path w="1905000" h="533400">
                  <a:moveTo>
                    <a:pt x="0" y="88900"/>
                  </a:moveTo>
                  <a:lnTo>
                    <a:pt x="6986" y="54274"/>
                  </a:lnTo>
                  <a:lnTo>
                    <a:pt x="26038" y="26019"/>
                  </a:lnTo>
                  <a:lnTo>
                    <a:pt x="54296" y="6979"/>
                  </a:lnTo>
                  <a:lnTo>
                    <a:pt x="88900" y="0"/>
                  </a:lnTo>
                  <a:lnTo>
                    <a:pt x="1816100" y="0"/>
                  </a:lnTo>
                  <a:lnTo>
                    <a:pt x="1850725" y="6979"/>
                  </a:lnTo>
                  <a:lnTo>
                    <a:pt x="1878980" y="26019"/>
                  </a:lnTo>
                  <a:lnTo>
                    <a:pt x="1898020" y="54274"/>
                  </a:lnTo>
                  <a:lnTo>
                    <a:pt x="1905000" y="88900"/>
                  </a:lnTo>
                  <a:lnTo>
                    <a:pt x="1905000" y="444500"/>
                  </a:lnTo>
                  <a:lnTo>
                    <a:pt x="1898020" y="479071"/>
                  </a:lnTo>
                  <a:lnTo>
                    <a:pt x="1878980" y="507333"/>
                  </a:lnTo>
                  <a:lnTo>
                    <a:pt x="1850725" y="526403"/>
                  </a:lnTo>
                  <a:lnTo>
                    <a:pt x="1816100" y="533400"/>
                  </a:lnTo>
                  <a:lnTo>
                    <a:pt x="88900" y="533400"/>
                  </a:lnTo>
                  <a:lnTo>
                    <a:pt x="54296" y="526403"/>
                  </a:lnTo>
                  <a:lnTo>
                    <a:pt x="26038" y="507333"/>
                  </a:lnTo>
                  <a:lnTo>
                    <a:pt x="6986" y="479071"/>
                  </a:lnTo>
                  <a:lnTo>
                    <a:pt x="0" y="444500"/>
                  </a:lnTo>
                  <a:lnTo>
                    <a:pt x="0" y="88900"/>
                  </a:lnTo>
                  <a:close/>
                </a:path>
              </a:pathLst>
            </a:custGeom>
            <a:ln w="9525">
              <a:solidFill>
                <a:srgbClr val="497DBA"/>
              </a:solidFill>
            </a:ln>
          </p:spPr>
          <p:txBody>
            <a:bodyPr wrap="square" lIns="0" tIns="0" rIns="0" bIns="0" rtlCol="0"/>
            <a:lstStyle/>
            <a:p>
              <a:endParaRPr/>
            </a:p>
          </p:txBody>
        </p:sp>
      </p:grpSp>
      <p:grpSp>
        <p:nvGrpSpPr>
          <p:cNvPr id="18" name="object 10">
            <a:extLst>
              <a:ext uri="{FF2B5EF4-FFF2-40B4-BE49-F238E27FC236}">
                <a16:creationId xmlns:a16="http://schemas.microsoft.com/office/drawing/2014/main" id="{B6141D3D-C8D8-46E0-A587-500F0553D484}"/>
              </a:ext>
            </a:extLst>
          </p:cNvPr>
          <p:cNvGrpSpPr/>
          <p:nvPr/>
        </p:nvGrpSpPr>
        <p:grpSpPr>
          <a:xfrm>
            <a:off x="2203805" y="3670894"/>
            <a:ext cx="1807672" cy="816338"/>
            <a:chOff x="740663" y="3081505"/>
            <a:chExt cx="2173224" cy="652294"/>
          </a:xfrm>
        </p:grpSpPr>
        <p:sp>
          <p:nvSpPr>
            <p:cNvPr id="19" name="object 11">
              <a:extLst>
                <a:ext uri="{FF2B5EF4-FFF2-40B4-BE49-F238E27FC236}">
                  <a16:creationId xmlns:a16="http://schemas.microsoft.com/office/drawing/2014/main" id="{6A262AD6-891E-40E9-AC70-E06C156BEBE1}"/>
                </a:ext>
              </a:extLst>
            </p:cNvPr>
            <p:cNvSpPr/>
            <p:nvPr/>
          </p:nvSpPr>
          <p:spPr>
            <a:xfrm>
              <a:off x="800106" y="3081505"/>
              <a:ext cx="1981186" cy="611168"/>
            </a:xfrm>
            <a:prstGeom prst="rect">
              <a:avLst/>
            </a:prstGeom>
            <a:blipFill>
              <a:blip r:embed="rId5" cstate="print"/>
              <a:stretch>
                <a:fillRect/>
              </a:stretch>
            </a:blipFill>
          </p:spPr>
          <p:txBody>
            <a:bodyPr wrap="square" lIns="0" tIns="0" rIns="0" bIns="0" rtlCol="0"/>
            <a:lstStyle/>
            <a:p>
              <a:endParaRPr/>
            </a:p>
          </p:txBody>
        </p:sp>
        <p:sp>
          <p:nvSpPr>
            <p:cNvPr id="20" name="object 12">
              <a:extLst>
                <a:ext uri="{FF2B5EF4-FFF2-40B4-BE49-F238E27FC236}">
                  <a16:creationId xmlns:a16="http://schemas.microsoft.com/office/drawing/2014/main" id="{43BF11D7-ED72-4A7D-BFE9-69E8FC6DB30C}"/>
                </a:ext>
              </a:extLst>
            </p:cNvPr>
            <p:cNvSpPr/>
            <p:nvPr/>
          </p:nvSpPr>
          <p:spPr>
            <a:xfrm>
              <a:off x="740663" y="3115055"/>
              <a:ext cx="2173224" cy="618744"/>
            </a:xfrm>
            <a:prstGeom prst="rect">
              <a:avLst/>
            </a:prstGeom>
            <a:blipFill>
              <a:blip r:embed="rId6" cstate="print"/>
              <a:stretch>
                <a:fillRect/>
              </a:stretch>
            </a:blipFill>
          </p:spPr>
          <p:txBody>
            <a:bodyPr wrap="square" lIns="0" tIns="0" rIns="0" bIns="0" rtlCol="0"/>
            <a:lstStyle/>
            <a:p>
              <a:endParaRPr dirty="0"/>
            </a:p>
          </p:txBody>
        </p:sp>
        <p:sp>
          <p:nvSpPr>
            <p:cNvPr id="21" name="object 13">
              <a:extLst>
                <a:ext uri="{FF2B5EF4-FFF2-40B4-BE49-F238E27FC236}">
                  <a16:creationId xmlns:a16="http://schemas.microsoft.com/office/drawing/2014/main" id="{4925C1BE-E0EA-444F-AC63-B88AF7A6B601}"/>
                </a:ext>
              </a:extLst>
            </p:cNvPr>
            <p:cNvSpPr/>
            <p:nvPr/>
          </p:nvSpPr>
          <p:spPr>
            <a:xfrm>
              <a:off x="856293" y="3088279"/>
              <a:ext cx="1856657" cy="557723"/>
            </a:xfrm>
            <a:prstGeom prst="rect">
              <a:avLst/>
            </a:prstGeom>
            <a:blipFill>
              <a:blip r:embed="rId7" cstate="print"/>
              <a:stretch>
                <a:fillRect/>
              </a:stretch>
            </a:blipFill>
          </p:spPr>
          <p:txBody>
            <a:bodyPr wrap="square" lIns="0" tIns="0" rIns="0" bIns="0" rtlCol="0"/>
            <a:lstStyle/>
            <a:p>
              <a:endParaRPr lang="de-DE" sz="1400" dirty="0">
                <a:latin typeface="Arial"/>
                <a:cs typeface="Arial"/>
              </a:endParaRPr>
            </a:p>
            <a:p>
              <a:r>
                <a:rPr lang="de-DE" sz="1400" dirty="0">
                  <a:latin typeface="Arial"/>
                  <a:cs typeface="Arial"/>
                </a:rPr>
                <a:t>   Lernentwicklung</a:t>
              </a:r>
            </a:p>
            <a:p>
              <a:endParaRPr dirty="0"/>
            </a:p>
          </p:txBody>
        </p:sp>
        <p:sp>
          <p:nvSpPr>
            <p:cNvPr id="22" name="object 14">
              <a:extLst>
                <a:ext uri="{FF2B5EF4-FFF2-40B4-BE49-F238E27FC236}">
                  <a16:creationId xmlns:a16="http://schemas.microsoft.com/office/drawing/2014/main" id="{70D40924-2364-4C76-8A2B-B8DBEAD6917C}"/>
                </a:ext>
              </a:extLst>
            </p:cNvPr>
            <p:cNvSpPr/>
            <p:nvPr/>
          </p:nvSpPr>
          <p:spPr>
            <a:xfrm>
              <a:off x="807950" y="3100441"/>
              <a:ext cx="1905000" cy="533400"/>
            </a:xfrm>
            <a:custGeom>
              <a:avLst/>
              <a:gdLst/>
              <a:ahLst/>
              <a:cxnLst/>
              <a:rect l="l" t="t" r="r" b="b"/>
              <a:pathLst>
                <a:path w="1905000" h="533400">
                  <a:moveTo>
                    <a:pt x="0" y="88900"/>
                  </a:moveTo>
                  <a:lnTo>
                    <a:pt x="6986" y="54274"/>
                  </a:lnTo>
                  <a:lnTo>
                    <a:pt x="26038" y="26019"/>
                  </a:lnTo>
                  <a:lnTo>
                    <a:pt x="54296" y="6979"/>
                  </a:lnTo>
                  <a:lnTo>
                    <a:pt x="88900" y="0"/>
                  </a:lnTo>
                  <a:lnTo>
                    <a:pt x="1816100" y="0"/>
                  </a:lnTo>
                  <a:lnTo>
                    <a:pt x="1850725" y="6979"/>
                  </a:lnTo>
                  <a:lnTo>
                    <a:pt x="1878980" y="26019"/>
                  </a:lnTo>
                  <a:lnTo>
                    <a:pt x="1898020" y="54274"/>
                  </a:lnTo>
                  <a:lnTo>
                    <a:pt x="1905000" y="88900"/>
                  </a:lnTo>
                  <a:lnTo>
                    <a:pt x="1905000" y="444500"/>
                  </a:lnTo>
                  <a:lnTo>
                    <a:pt x="1898020" y="479071"/>
                  </a:lnTo>
                  <a:lnTo>
                    <a:pt x="1878980" y="507333"/>
                  </a:lnTo>
                  <a:lnTo>
                    <a:pt x="1850725" y="526403"/>
                  </a:lnTo>
                  <a:lnTo>
                    <a:pt x="1816100" y="533400"/>
                  </a:lnTo>
                  <a:lnTo>
                    <a:pt x="88900" y="533400"/>
                  </a:lnTo>
                  <a:lnTo>
                    <a:pt x="54296" y="526403"/>
                  </a:lnTo>
                  <a:lnTo>
                    <a:pt x="26038" y="507333"/>
                  </a:lnTo>
                  <a:lnTo>
                    <a:pt x="6986" y="479071"/>
                  </a:lnTo>
                  <a:lnTo>
                    <a:pt x="0" y="444500"/>
                  </a:lnTo>
                  <a:lnTo>
                    <a:pt x="0" y="88900"/>
                  </a:lnTo>
                  <a:close/>
                </a:path>
              </a:pathLst>
            </a:custGeom>
            <a:ln w="9525">
              <a:solidFill>
                <a:srgbClr val="497DBA"/>
              </a:solidFill>
            </a:ln>
          </p:spPr>
          <p:txBody>
            <a:bodyPr wrap="square" lIns="0" tIns="0" rIns="0" bIns="0" rtlCol="0"/>
            <a:lstStyle/>
            <a:p>
              <a:endParaRPr/>
            </a:p>
          </p:txBody>
        </p:sp>
      </p:grpSp>
      <p:grpSp>
        <p:nvGrpSpPr>
          <p:cNvPr id="23" name="object 10">
            <a:extLst>
              <a:ext uri="{FF2B5EF4-FFF2-40B4-BE49-F238E27FC236}">
                <a16:creationId xmlns:a16="http://schemas.microsoft.com/office/drawing/2014/main" id="{9B91F366-95AD-4772-B946-94A5DF11429E}"/>
              </a:ext>
            </a:extLst>
          </p:cNvPr>
          <p:cNvGrpSpPr/>
          <p:nvPr/>
        </p:nvGrpSpPr>
        <p:grpSpPr>
          <a:xfrm>
            <a:off x="4046346" y="3661499"/>
            <a:ext cx="1879452" cy="851635"/>
            <a:chOff x="740663" y="3081505"/>
            <a:chExt cx="2173605" cy="652780"/>
          </a:xfrm>
        </p:grpSpPr>
        <p:sp>
          <p:nvSpPr>
            <p:cNvPr id="24" name="object 11">
              <a:extLst>
                <a:ext uri="{FF2B5EF4-FFF2-40B4-BE49-F238E27FC236}">
                  <a16:creationId xmlns:a16="http://schemas.microsoft.com/office/drawing/2014/main" id="{C74AE2E5-8D90-4CB9-AE0D-681FBDFD91F4}"/>
                </a:ext>
              </a:extLst>
            </p:cNvPr>
            <p:cNvSpPr/>
            <p:nvPr/>
          </p:nvSpPr>
          <p:spPr>
            <a:xfrm>
              <a:off x="800106" y="3081505"/>
              <a:ext cx="1981186" cy="611168"/>
            </a:xfrm>
            <a:prstGeom prst="rect">
              <a:avLst/>
            </a:prstGeom>
            <a:blipFill>
              <a:blip r:embed="rId5" cstate="print"/>
              <a:stretch>
                <a:fillRect/>
              </a:stretch>
            </a:blipFill>
          </p:spPr>
          <p:txBody>
            <a:bodyPr wrap="square" lIns="0" tIns="0" rIns="0" bIns="0" rtlCol="0"/>
            <a:lstStyle/>
            <a:p>
              <a:endParaRPr/>
            </a:p>
          </p:txBody>
        </p:sp>
        <p:sp>
          <p:nvSpPr>
            <p:cNvPr id="25" name="object 12">
              <a:extLst>
                <a:ext uri="{FF2B5EF4-FFF2-40B4-BE49-F238E27FC236}">
                  <a16:creationId xmlns:a16="http://schemas.microsoft.com/office/drawing/2014/main" id="{CEFAD839-8D3E-4DC2-9189-7B1AF6DEFEBB}"/>
                </a:ext>
              </a:extLst>
            </p:cNvPr>
            <p:cNvSpPr/>
            <p:nvPr/>
          </p:nvSpPr>
          <p:spPr>
            <a:xfrm>
              <a:off x="740663" y="3115055"/>
              <a:ext cx="2173224" cy="618744"/>
            </a:xfrm>
            <a:prstGeom prst="rect">
              <a:avLst/>
            </a:prstGeom>
            <a:blipFill>
              <a:blip r:embed="rId6" cstate="print"/>
              <a:stretch>
                <a:fillRect/>
              </a:stretch>
            </a:blipFill>
          </p:spPr>
          <p:txBody>
            <a:bodyPr wrap="square" lIns="0" tIns="0" rIns="0" bIns="0" rtlCol="0"/>
            <a:lstStyle/>
            <a:p>
              <a:endParaRPr dirty="0"/>
            </a:p>
          </p:txBody>
        </p:sp>
        <p:sp>
          <p:nvSpPr>
            <p:cNvPr id="26" name="object 13">
              <a:extLst>
                <a:ext uri="{FF2B5EF4-FFF2-40B4-BE49-F238E27FC236}">
                  <a16:creationId xmlns:a16="http://schemas.microsoft.com/office/drawing/2014/main" id="{E1EB40F1-1ED1-4BF1-9711-49E4087DDADF}"/>
                </a:ext>
              </a:extLst>
            </p:cNvPr>
            <p:cNvSpPr/>
            <p:nvPr/>
          </p:nvSpPr>
          <p:spPr>
            <a:xfrm>
              <a:off x="838199" y="3100450"/>
              <a:ext cx="1905000" cy="533400"/>
            </a:xfrm>
            <a:prstGeom prst="rect">
              <a:avLst/>
            </a:prstGeom>
            <a:blipFill>
              <a:blip r:embed="rId7" cstate="print"/>
              <a:stretch>
                <a:fillRect/>
              </a:stretch>
            </a:blipFill>
          </p:spPr>
          <p:txBody>
            <a:bodyPr wrap="square" lIns="0" tIns="0" rIns="0" bIns="0" rtlCol="0"/>
            <a:lstStyle/>
            <a:p>
              <a:endParaRPr dirty="0"/>
            </a:p>
          </p:txBody>
        </p:sp>
        <p:sp>
          <p:nvSpPr>
            <p:cNvPr id="27" name="object 14">
              <a:extLst>
                <a:ext uri="{FF2B5EF4-FFF2-40B4-BE49-F238E27FC236}">
                  <a16:creationId xmlns:a16="http://schemas.microsoft.com/office/drawing/2014/main" id="{0C0EF810-2ACF-4DFA-91A0-6F0B1CBD78FB}"/>
                </a:ext>
              </a:extLst>
            </p:cNvPr>
            <p:cNvSpPr/>
            <p:nvPr/>
          </p:nvSpPr>
          <p:spPr>
            <a:xfrm>
              <a:off x="838199" y="3100450"/>
              <a:ext cx="1905000" cy="533400"/>
            </a:xfrm>
            <a:custGeom>
              <a:avLst/>
              <a:gdLst/>
              <a:ahLst/>
              <a:cxnLst/>
              <a:rect l="l" t="t" r="r" b="b"/>
              <a:pathLst>
                <a:path w="1905000" h="533400">
                  <a:moveTo>
                    <a:pt x="0" y="88900"/>
                  </a:moveTo>
                  <a:lnTo>
                    <a:pt x="6986" y="54274"/>
                  </a:lnTo>
                  <a:lnTo>
                    <a:pt x="26038" y="26019"/>
                  </a:lnTo>
                  <a:lnTo>
                    <a:pt x="54296" y="6979"/>
                  </a:lnTo>
                  <a:lnTo>
                    <a:pt x="88900" y="0"/>
                  </a:lnTo>
                  <a:lnTo>
                    <a:pt x="1816100" y="0"/>
                  </a:lnTo>
                  <a:lnTo>
                    <a:pt x="1850725" y="6979"/>
                  </a:lnTo>
                  <a:lnTo>
                    <a:pt x="1878980" y="26019"/>
                  </a:lnTo>
                  <a:lnTo>
                    <a:pt x="1898020" y="54274"/>
                  </a:lnTo>
                  <a:lnTo>
                    <a:pt x="1905000" y="88900"/>
                  </a:lnTo>
                  <a:lnTo>
                    <a:pt x="1905000" y="444500"/>
                  </a:lnTo>
                  <a:lnTo>
                    <a:pt x="1898020" y="479071"/>
                  </a:lnTo>
                  <a:lnTo>
                    <a:pt x="1878980" y="507333"/>
                  </a:lnTo>
                  <a:lnTo>
                    <a:pt x="1850725" y="526403"/>
                  </a:lnTo>
                  <a:lnTo>
                    <a:pt x="1816100" y="533400"/>
                  </a:lnTo>
                  <a:lnTo>
                    <a:pt x="88900" y="533400"/>
                  </a:lnTo>
                  <a:lnTo>
                    <a:pt x="54296" y="526403"/>
                  </a:lnTo>
                  <a:lnTo>
                    <a:pt x="26038" y="507333"/>
                  </a:lnTo>
                  <a:lnTo>
                    <a:pt x="6986" y="479071"/>
                  </a:lnTo>
                  <a:lnTo>
                    <a:pt x="0" y="444500"/>
                  </a:lnTo>
                  <a:lnTo>
                    <a:pt x="0" y="88900"/>
                  </a:lnTo>
                  <a:close/>
                </a:path>
              </a:pathLst>
            </a:custGeom>
            <a:ln w="9525">
              <a:solidFill>
                <a:srgbClr val="497DBA"/>
              </a:solidFill>
            </a:ln>
          </p:spPr>
          <p:txBody>
            <a:bodyPr wrap="square" lIns="0" tIns="0" rIns="0" bIns="0" rtlCol="0"/>
            <a:lstStyle/>
            <a:p>
              <a:endParaRPr/>
            </a:p>
          </p:txBody>
        </p:sp>
      </p:grpSp>
      <p:sp>
        <p:nvSpPr>
          <p:cNvPr id="30" name="object 31">
            <a:extLst>
              <a:ext uri="{FF2B5EF4-FFF2-40B4-BE49-F238E27FC236}">
                <a16:creationId xmlns:a16="http://schemas.microsoft.com/office/drawing/2014/main" id="{7E429529-6A69-46CA-B28B-913B123B2533}"/>
              </a:ext>
            </a:extLst>
          </p:cNvPr>
          <p:cNvSpPr/>
          <p:nvPr/>
        </p:nvSpPr>
        <p:spPr>
          <a:xfrm>
            <a:off x="1512754" y="4684986"/>
            <a:ext cx="3200400" cy="762000"/>
          </a:xfrm>
          <a:prstGeom prst="rect">
            <a:avLst/>
          </a:prstGeom>
          <a:blipFill>
            <a:blip r:embed="rId8" cstate="print"/>
            <a:stretch>
              <a:fillRect/>
            </a:stretch>
          </a:blipFill>
        </p:spPr>
        <p:txBody>
          <a:bodyPr wrap="square" lIns="0" tIns="0" rIns="0" bIns="0" rtlCol="0"/>
          <a:lstStyle/>
          <a:p>
            <a:pPr algn="ctr"/>
            <a:r>
              <a:rPr lang="de-DE" dirty="0">
                <a:latin typeface="Arial"/>
                <a:cs typeface="Arial"/>
              </a:rPr>
              <a:t>Klassenkonferenz</a:t>
            </a:r>
            <a:r>
              <a:rPr lang="de-DE" spc="-110" dirty="0">
                <a:latin typeface="Arial"/>
                <a:cs typeface="Arial"/>
              </a:rPr>
              <a:t> </a:t>
            </a:r>
            <a:r>
              <a:rPr lang="de-DE" dirty="0">
                <a:latin typeface="Arial"/>
                <a:cs typeface="Arial"/>
              </a:rPr>
              <a:t>als  Zeugniskonferenz</a:t>
            </a:r>
          </a:p>
          <a:p>
            <a:endParaRPr dirty="0"/>
          </a:p>
        </p:txBody>
      </p:sp>
      <p:sp>
        <p:nvSpPr>
          <p:cNvPr id="31" name="Rechteck 30">
            <a:extLst>
              <a:ext uri="{FF2B5EF4-FFF2-40B4-BE49-F238E27FC236}">
                <a16:creationId xmlns:a16="http://schemas.microsoft.com/office/drawing/2014/main" id="{2D6624A8-E6D5-4968-AAC2-12687E0D8BAB}"/>
              </a:ext>
            </a:extLst>
          </p:cNvPr>
          <p:cNvSpPr/>
          <p:nvPr/>
        </p:nvSpPr>
        <p:spPr>
          <a:xfrm>
            <a:off x="5163693" y="3244334"/>
            <a:ext cx="197490" cy="307777"/>
          </a:xfrm>
          <a:prstGeom prst="rect">
            <a:avLst/>
          </a:prstGeom>
        </p:spPr>
        <p:txBody>
          <a:bodyPr wrap="none">
            <a:spAutoFit/>
          </a:bodyPr>
          <a:lstStyle/>
          <a:p>
            <a:pPr marL="12700">
              <a:lnSpc>
                <a:spcPct val="100000"/>
              </a:lnSpc>
              <a:spcBef>
                <a:spcPts val="105"/>
              </a:spcBef>
            </a:pPr>
            <a:endParaRPr lang="de-DE" sz="1400" dirty="0">
              <a:latin typeface="Arial"/>
              <a:cs typeface="Arial"/>
            </a:endParaRPr>
          </a:p>
        </p:txBody>
      </p:sp>
      <p:sp>
        <p:nvSpPr>
          <p:cNvPr id="32" name="Rechteck 31">
            <a:extLst>
              <a:ext uri="{FF2B5EF4-FFF2-40B4-BE49-F238E27FC236}">
                <a16:creationId xmlns:a16="http://schemas.microsoft.com/office/drawing/2014/main" id="{0863129E-8AEC-4949-A5B6-BE4EB65FB1BE}"/>
              </a:ext>
            </a:extLst>
          </p:cNvPr>
          <p:cNvSpPr/>
          <p:nvPr/>
        </p:nvSpPr>
        <p:spPr>
          <a:xfrm>
            <a:off x="4438474" y="3792741"/>
            <a:ext cx="969315" cy="307777"/>
          </a:xfrm>
          <a:prstGeom prst="rect">
            <a:avLst/>
          </a:prstGeom>
        </p:spPr>
        <p:txBody>
          <a:bodyPr wrap="square">
            <a:spAutoFit/>
          </a:bodyPr>
          <a:lstStyle/>
          <a:p>
            <a:pPr marL="12700">
              <a:lnSpc>
                <a:spcPct val="100000"/>
              </a:lnSpc>
              <a:spcBef>
                <a:spcPts val="105"/>
              </a:spcBef>
            </a:pPr>
            <a:r>
              <a:rPr lang="de-DE" sz="1400" dirty="0">
                <a:latin typeface="Arial"/>
                <a:cs typeface="Arial"/>
              </a:rPr>
              <a:t>Beratung</a:t>
            </a:r>
          </a:p>
        </p:txBody>
      </p:sp>
      <p:grpSp>
        <p:nvGrpSpPr>
          <p:cNvPr id="34" name="object 34">
            <a:extLst>
              <a:ext uri="{FF2B5EF4-FFF2-40B4-BE49-F238E27FC236}">
                <a16:creationId xmlns:a16="http://schemas.microsoft.com/office/drawing/2014/main" id="{2E59C7F1-A711-4011-B28A-5509ABEA955C}"/>
              </a:ext>
            </a:extLst>
          </p:cNvPr>
          <p:cNvGrpSpPr/>
          <p:nvPr/>
        </p:nvGrpSpPr>
        <p:grpSpPr>
          <a:xfrm>
            <a:off x="1561028" y="5696495"/>
            <a:ext cx="3162300" cy="840105"/>
            <a:chOff x="2781304" y="5672311"/>
            <a:chExt cx="3162300" cy="840105"/>
          </a:xfrm>
        </p:grpSpPr>
        <p:sp>
          <p:nvSpPr>
            <p:cNvPr id="35" name="object 35">
              <a:extLst>
                <a:ext uri="{FF2B5EF4-FFF2-40B4-BE49-F238E27FC236}">
                  <a16:creationId xmlns:a16="http://schemas.microsoft.com/office/drawing/2014/main" id="{3098956B-6DAB-4B16-8373-9FDB84227618}"/>
                </a:ext>
              </a:extLst>
            </p:cNvPr>
            <p:cNvSpPr/>
            <p:nvPr/>
          </p:nvSpPr>
          <p:spPr>
            <a:xfrm>
              <a:off x="2781304" y="5672311"/>
              <a:ext cx="3124191" cy="839756"/>
            </a:xfrm>
            <a:prstGeom prst="rect">
              <a:avLst/>
            </a:prstGeom>
            <a:blipFill>
              <a:blip r:embed="rId9" cstate="print"/>
              <a:stretch>
                <a:fillRect/>
              </a:stretch>
            </a:blipFill>
          </p:spPr>
          <p:txBody>
            <a:bodyPr wrap="square" lIns="0" tIns="0" rIns="0" bIns="0" rtlCol="0"/>
            <a:lstStyle/>
            <a:p>
              <a:endParaRPr/>
            </a:p>
          </p:txBody>
        </p:sp>
        <p:sp>
          <p:nvSpPr>
            <p:cNvPr id="36" name="object 36">
              <a:extLst>
                <a:ext uri="{FF2B5EF4-FFF2-40B4-BE49-F238E27FC236}">
                  <a16:creationId xmlns:a16="http://schemas.microsoft.com/office/drawing/2014/main" id="{15B18B56-0E5F-4D35-ACC7-82ED8E715FB5}"/>
                </a:ext>
              </a:extLst>
            </p:cNvPr>
            <p:cNvSpPr/>
            <p:nvPr/>
          </p:nvSpPr>
          <p:spPr>
            <a:xfrm>
              <a:off x="2813304" y="5820156"/>
              <a:ext cx="3130296" cy="618744"/>
            </a:xfrm>
            <a:prstGeom prst="rect">
              <a:avLst/>
            </a:prstGeom>
            <a:blipFill>
              <a:blip r:embed="rId10" cstate="print"/>
              <a:stretch>
                <a:fillRect/>
              </a:stretch>
            </a:blipFill>
          </p:spPr>
          <p:txBody>
            <a:bodyPr wrap="square" lIns="0" tIns="0" rIns="0" bIns="0" rtlCol="0"/>
            <a:lstStyle/>
            <a:p>
              <a:endParaRPr/>
            </a:p>
          </p:txBody>
        </p:sp>
        <p:sp>
          <p:nvSpPr>
            <p:cNvPr id="37" name="object 37">
              <a:extLst>
                <a:ext uri="{FF2B5EF4-FFF2-40B4-BE49-F238E27FC236}">
                  <a16:creationId xmlns:a16="http://schemas.microsoft.com/office/drawing/2014/main" id="{96E2779E-CEEC-463C-B055-711FCA89A86E}"/>
                </a:ext>
              </a:extLst>
            </p:cNvPr>
            <p:cNvSpPr/>
            <p:nvPr/>
          </p:nvSpPr>
          <p:spPr>
            <a:xfrm>
              <a:off x="2819400" y="5691187"/>
              <a:ext cx="3048000" cy="762000"/>
            </a:xfrm>
            <a:prstGeom prst="rect">
              <a:avLst/>
            </a:prstGeom>
            <a:blipFill>
              <a:blip r:embed="rId11" cstate="print"/>
              <a:stretch>
                <a:fillRect/>
              </a:stretch>
            </a:blipFill>
          </p:spPr>
          <p:txBody>
            <a:bodyPr wrap="square" lIns="0" tIns="0" rIns="0" bIns="0" rtlCol="0"/>
            <a:lstStyle/>
            <a:p>
              <a:endParaRPr/>
            </a:p>
          </p:txBody>
        </p:sp>
        <p:sp>
          <p:nvSpPr>
            <p:cNvPr id="38" name="object 38">
              <a:extLst>
                <a:ext uri="{FF2B5EF4-FFF2-40B4-BE49-F238E27FC236}">
                  <a16:creationId xmlns:a16="http://schemas.microsoft.com/office/drawing/2014/main" id="{D4C362C7-BB88-4078-B45B-C9289DC85F20}"/>
                </a:ext>
              </a:extLst>
            </p:cNvPr>
            <p:cNvSpPr/>
            <p:nvPr/>
          </p:nvSpPr>
          <p:spPr>
            <a:xfrm>
              <a:off x="2819400" y="5691187"/>
              <a:ext cx="3048000" cy="762000"/>
            </a:xfrm>
            <a:custGeom>
              <a:avLst/>
              <a:gdLst/>
              <a:ahLst/>
              <a:cxnLst/>
              <a:rect l="l" t="t" r="r" b="b"/>
              <a:pathLst>
                <a:path w="3048000" h="762000">
                  <a:moveTo>
                    <a:pt x="0" y="0"/>
                  </a:moveTo>
                  <a:lnTo>
                    <a:pt x="3048000" y="0"/>
                  </a:lnTo>
                  <a:lnTo>
                    <a:pt x="3048000" y="762000"/>
                  </a:lnTo>
                  <a:lnTo>
                    <a:pt x="0" y="762000"/>
                  </a:lnTo>
                  <a:lnTo>
                    <a:pt x="0" y="0"/>
                  </a:lnTo>
                  <a:close/>
                </a:path>
                <a:path w="3048000" h="762000">
                  <a:moveTo>
                    <a:pt x="0" y="0"/>
                  </a:moveTo>
                  <a:lnTo>
                    <a:pt x="95250" y="95250"/>
                  </a:lnTo>
                </a:path>
                <a:path w="3048000" h="762000">
                  <a:moveTo>
                    <a:pt x="0" y="762000"/>
                  </a:moveTo>
                  <a:lnTo>
                    <a:pt x="95250" y="666750"/>
                  </a:lnTo>
                </a:path>
                <a:path w="3048000" h="762000">
                  <a:moveTo>
                    <a:pt x="3048000" y="0"/>
                  </a:moveTo>
                  <a:lnTo>
                    <a:pt x="2952750" y="95250"/>
                  </a:lnTo>
                </a:path>
                <a:path w="3048000" h="762000">
                  <a:moveTo>
                    <a:pt x="3048000" y="762000"/>
                  </a:moveTo>
                  <a:lnTo>
                    <a:pt x="2952750" y="666750"/>
                  </a:lnTo>
                </a:path>
              </a:pathLst>
            </a:custGeom>
            <a:ln w="9525">
              <a:solidFill>
                <a:srgbClr val="497DBA"/>
              </a:solidFill>
            </a:ln>
          </p:spPr>
          <p:txBody>
            <a:bodyPr wrap="square" lIns="0" tIns="0" rIns="0" bIns="0" rtlCol="0"/>
            <a:lstStyle/>
            <a:p>
              <a:endParaRPr/>
            </a:p>
          </p:txBody>
        </p:sp>
      </p:grpSp>
      <p:sp>
        <p:nvSpPr>
          <p:cNvPr id="39" name="Rechteck 38">
            <a:extLst>
              <a:ext uri="{FF2B5EF4-FFF2-40B4-BE49-F238E27FC236}">
                <a16:creationId xmlns:a16="http://schemas.microsoft.com/office/drawing/2014/main" id="{80F2C817-DC91-42D8-8A23-FBD2403D76BB}"/>
              </a:ext>
            </a:extLst>
          </p:cNvPr>
          <p:cNvSpPr/>
          <p:nvPr/>
        </p:nvSpPr>
        <p:spPr>
          <a:xfrm>
            <a:off x="1746070" y="5911705"/>
            <a:ext cx="2692404" cy="369332"/>
          </a:xfrm>
          <a:prstGeom prst="rect">
            <a:avLst/>
          </a:prstGeom>
        </p:spPr>
        <p:txBody>
          <a:bodyPr wrap="none">
            <a:spAutoFit/>
          </a:bodyPr>
          <a:lstStyle/>
          <a:p>
            <a:pPr marL="93980">
              <a:lnSpc>
                <a:spcPct val="100000"/>
              </a:lnSpc>
              <a:spcBef>
                <a:spcPts val="1000"/>
              </a:spcBef>
            </a:pPr>
            <a:r>
              <a:rPr lang="de-DE" dirty="0">
                <a:latin typeface="Arial"/>
                <a:cs typeface="Arial"/>
              </a:rPr>
              <a:t>Empfehlung im</a:t>
            </a:r>
            <a:r>
              <a:rPr lang="de-DE" spc="-85" dirty="0">
                <a:latin typeface="Arial"/>
                <a:cs typeface="Arial"/>
              </a:rPr>
              <a:t> </a:t>
            </a:r>
            <a:r>
              <a:rPr lang="de-DE" dirty="0">
                <a:latin typeface="Arial"/>
                <a:cs typeface="Arial"/>
              </a:rPr>
              <a:t>Zeugnis</a:t>
            </a:r>
          </a:p>
        </p:txBody>
      </p:sp>
    </p:spTree>
    <p:extLst>
      <p:ext uri="{BB962C8B-B14F-4D97-AF65-F5344CB8AC3E}">
        <p14:creationId xmlns:p14="http://schemas.microsoft.com/office/powerpoint/2010/main" val="337960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9620" y="2655952"/>
            <a:ext cx="4486656" cy="1141497"/>
          </a:xfrm>
        </p:spPr>
        <p:txBody>
          <a:bodyPr>
            <a:normAutofit fontScale="90000"/>
          </a:bodyPr>
          <a:lstStyle/>
          <a:p>
            <a:r>
              <a:rPr lang="de-DE" dirty="0"/>
              <a:t>Worauf basiert die grundschulempfehlung?</a:t>
            </a:r>
          </a:p>
        </p:txBody>
      </p:sp>
      <p:sp>
        <p:nvSpPr>
          <p:cNvPr id="3" name="Inhaltsplatzhalter 2"/>
          <p:cNvSpPr>
            <a:spLocks noGrp="1"/>
          </p:cNvSpPr>
          <p:nvPr>
            <p:ph idx="1"/>
          </p:nvPr>
        </p:nvSpPr>
        <p:spPr>
          <a:xfrm>
            <a:off x="6839111" y="2032055"/>
            <a:ext cx="4815840" cy="2389289"/>
          </a:xfrm>
        </p:spPr>
        <p:txBody>
          <a:bodyPr/>
          <a:lstStyle/>
          <a:p>
            <a:r>
              <a:rPr lang="de-DE" dirty="0"/>
              <a:t>Für die Grundschullehrer*innen sind bei der Empfehlung nicht nur die Zensuren in den Fächern entscheidend, sondern auch die allgemeine Lern – und Leistungsfähigkeit, das Lern- und Arbeitsverhalten, die sozialen Fähigkeiten sowie die emotionale und körperliche Belastbarkeit. </a:t>
            </a:r>
          </a:p>
        </p:txBody>
      </p:sp>
      <p:sp>
        <p:nvSpPr>
          <p:cNvPr id="4" name="Textplatzhalter 3"/>
          <p:cNvSpPr>
            <a:spLocks noGrp="1"/>
          </p:cNvSpPr>
          <p:nvPr>
            <p:ph type="body" sz="half" idx="2"/>
          </p:nvPr>
        </p:nvSpPr>
        <p:spPr>
          <a:xfrm>
            <a:off x="1115568" y="5698234"/>
            <a:ext cx="3794760" cy="45719"/>
          </a:xfrm>
        </p:spPr>
        <p:txBody>
          <a:bodyPr>
            <a:normAutofit fontScale="25000" lnSpcReduction="20000"/>
          </a:bodyPr>
          <a:lstStyle/>
          <a:p>
            <a:endParaRPr lang="de-DE" dirty="0"/>
          </a:p>
        </p:txBody>
      </p:sp>
    </p:spTree>
    <p:extLst>
      <p:ext uri="{BB962C8B-B14F-4D97-AF65-F5344CB8AC3E}">
        <p14:creationId xmlns:p14="http://schemas.microsoft.com/office/powerpoint/2010/main" val="2175686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4672" y="2243828"/>
            <a:ext cx="4486656" cy="2495597"/>
          </a:xfrm>
        </p:spPr>
        <p:txBody>
          <a:bodyPr>
            <a:normAutofit fontScale="90000"/>
          </a:bodyPr>
          <a:lstStyle/>
          <a:p>
            <a:r>
              <a:rPr lang="de-DE" dirty="0"/>
              <a:t>Kann eine weiterführende öffentliche Schule mit Anmeldeüberhängen die Aufnahme eines Kindes mit Hinweis auf die Grundschulempfehlung ablehnen?</a:t>
            </a:r>
          </a:p>
        </p:txBody>
      </p:sp>
      <p:sp>
        <p:nvSpPr>
          <p:cNvPr id="3" name="Inhaltsplatzhalter 2"/>
          <p:cNvSpPr>
            <a:spLocks noGrp="1"/>
          </p:cNvSpPr>
          <p:nvPr>
            <p:ph idx="1"/>
          </p:nvPr>
        </p:nvSpPr>
        <p:spPr>
          <a:xfrm>
            <a:off x="6567055" y="199505"/>
            <a:ext cx="5023502" cy="6483928"/>
          </a:xfrm>
        </p:spPr>
        <p:txBody>
          <a:bodyPr>
            <a:normAutofit fontScale="77500" lnSpcReduction="20000"/>
          </a:bodyPr>
          <a:lstStyle/>
          <a:p>
            <a:r>
              <a:rPr lang="de-DE" dirty="0"/>
              <a:t>Die Kriterien, nach denen ein Kind aufgenommen wird, sind gesetzlich festgelegt. Übersteigt die Zahl der Anmeldungen die Aufnahmekapazität der Schule, berücksichtigt die Schulleiterin oder Schulleiter bei der Entscheidung über die Aufnahme in die Schule zunächst mögliche Härtefälle. Für die Entscheidung über die Aufnahme in der Schule zieht die Schulleiterin bzw. der Schulleiter wahlweise eines oder mehrere der folgenden Kriterien heran.</a:t>
            </a:r>
          </a:p>
          <a:p>
            <a:r>
              <a:rPr lang="de-DE" dirty="0"/>
              <a:t>Geschwisterkinder</a:t>
            </a:r>
          </a:p>
          <a:p>
            <a:r>
              <a:rPr lang="de-DE" dirty="0"/>
              <a:t>ausgewogenes Verhältnis von Mädchen und Jungen</a:t>
            </a:r>
          </a:p>
          <a:p>
            <a:r>
              <a:rPr lang="de-DE" dirty="0"/>
              <a:t>ausgewogenes Verhältnis von Schülerinnen und Schülern unterschiedlicher Muttersprache</a:t>
            </a:r>
          </a:p>
          <a:p>
            <a:r>
              <a:rPr lang="de-DE" dirty="0"/>
              <a:t>in Gesamtschulen und in Sekundarschulen Berücksichtigung von Schülerinnen und Schülern unterschiedlicher Leistungsfähigkeit (Leistungsheterogenität)</a:t>
            </a:r>
          </a:p>
          <a:p>
            <a:r>
              <a:rPr lang="de-DE" dirty="0"/>
              <a:t>Schulwege</a:t>
            </a:r>
          </a:p>
          <a:p>
            <a:r>
              <a:rPr lang="de-DE" dirty="0"/>
              <a:t>Besuch einer Schule in der Nähe der zuletzt besuchten Grundschule</a:t>
            </a:r>
          </a:p>
          <a:p>
            <a:r>
              <a:rPr lang="de-DE" dirty="0"/>
              <a:t>Losverfahren</a:t>
            </a:r>
          </a:p>
          <a:p>
            <a:r>
              <a:rPr lang="de-DE" dirty="0"/>
              <a:t>Die Nummern 5 und 6 dürfen nicht herangezogen werden, wenn Schülerinnen und Schüler angemeldet worden sind, die in der Gemeinde eine Schule der gewünschten Schulform nicht besuchen können.</a:t>
            </a:r>
          </a:p>
          <a:p>
            <a:r>
              <a:rPr lang="de-DE" dirty="0"/>
              <a:t>Die Aufnahmeregeln sind abschließend in § 1APO-SI geregelt. Eine eingeschränkte oder fehlende Empfehlung für eine Schulform ist kein solches Ausschlusskriterium und darf daher nicht herangezogen werden.</a:t>
            </a:r>
          </a:p>
        </p:txBody>
      </p:sp>
      <p:sp>
        <p:nvSpPr>
          <p:cNvPr id="4" name="Textplatzhalter 3"/>
          <p:cNvSpPr>
            <a:spLocks noGrp="1"/>
          </p:cNvSpPr>
          <p:nvPr>
            <p:ph type="body" sz="half" idx="2"/>
          </p:nvPr>
        </p:nvSpPr>
        <p:spPr>
          <a:xfrm>
            <a:off x="1115568" y="5679582"/>
            <a:ext cx="3794760" cy="64371"/>
          </a:xfrm>
        </p:spPr>
        <p:txBody>
          <a:bodyPr>
            <a:normAutofit fontScale="25000" lnSpcReduction="20000"/>
          </a:bodyPr>
          <a:lstStyle/>
          <a:p>
            <a:endParaRPr lang="de-DE" dirty="0"/>
          </a:p>
        </p:txBody>
      </p:sp>
    </p:spTree>
    <p:extLst>
      <p:ext uri="{BB962C8B-B14F-4D97-AF65-F5344CB8AC3E}">
        <p14:creationId xmlns:p14="http://schemas.microsoft.com/office/powerpoint/2010/main" val="2743113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Wann ist die Anmeldung an weiterführende Schulen möglich?</a:t>
            </a:r>
          </a:p>
        </p:txBody>
      </p:sp>
      <p:sp>
        <p:nvSpPr>
          <p:cNvPr id="3" name="Inhaltsplatzhalter 2"/>
          <p:cNvSpPr>
            <a:spLocks noGrp="1"/>
          </p:cNvSpPr>
          <p:nvPr>
            <p:ph idx="1"/>
          </p:nvPr>
        </p:nvSpPr>
        <p:spPr>
          <a:xfrm>
            <a:off x="6736080" y="804672"/>
            <a:ext cx="4815840" cy="5803946"/>
          </a:xfrm>
        </p:spPr>
        <p:txBody>
          <a:bodyPr>
            <a:normAutofit fontScale="92500" lnSpcReduction="10000"/>
          </a:bodyPr>
          <a:lstStyle/>
          <a:p>
            <a:r>
              <a:rPr lang="de-DE" sz="1600" dirty="0"/>
              <a:t>Der Zeitraum zur Durchführung umfasst sechs Wochen. Er beginnt mit dem letztmöglichen Tag der Ausgabe der Halbjahreszeugnisse der Klasse 4 an Grundschulen (</a:t>
            </a:r>
            <a:r>
              <a:rPr lang="de-DE" sz="1600" dirty="0">
                <a:solidFill>
                  <a:srgbClr val="FF0000"/>
                </a:solidFill>
              </a:rPr>
              <a:t>26.01.2024</a:t>
            </a:r>
            <a:r>
              <a:rPr lang="de-DE" sz="1600" dirty="0"/>
              <a:t>).  An einer Schule oder an mehreren Schulen einer Schulform mit einem erwarteten Anmeldeüberhang kann ein vorgezogenes Anmeldeverfahren durchgeführt werden, wie beispielsweise an Gesamtschulen. In dem Fall beginnt an diesen Schulen die Anmeldung in der ersten Woche des Anmeldezeitraums. </a:t>
            </a:r>
          </a:p>
          <a:p>
            <a:r>
              <a:rPr lang="de-DE" sz="1600" dirty="0"/>
              <a:t>An den Schulen der übrigen Schulformen findet die Anmeldung zwischen der dritten und sechsten Woche des Anmeldezeitraumes statt.  </a:t>
            </a:r>
          </a:p>
          <a:p>
            <a:r>
              <a:rPr lang="de-DE" sz="1600" dirty="0"/>
              <a:t>Informationen dazu erhalten Eltern beim kommunalen Schulträger. </a:t>
            </a:r>
          </a:p>
          <a:p>
            <a:r>
              <a:rPr lang="de-DE" sz="1600" dirty="0"/>
              <a:t>Eine wichtige und oft gestellte Frage kam auf, ob Ihre Kinder einen Rechtsanspruch auf die wohnortnächste Schule, entsprechend, der Empfehlung, haben. </a:t>
            </a:r>
          </a:p>
          <a:p>
            <a:r>
              <a:rPr lang="de-DE" sz="1600" dirty="0"/>
              <a:t>Kinder haben keinen Rechtsanspruch auf die wohnortnächste Schule, entsprechend, der Empfehlung!</a:t>
            </a:r>
          </a:p>
          <a:p>
            <a:r>
              <a:rPr lang="de-DE" sz="1600" dirty="0"/>
              <a:t>Bei vorgezogenen Anmeldezeiten, erhalten Sie zeitnah eine Absage, so dass Sie Ihre Kinder an einer weiteren Schule anmelden können. Die gleichzeitige Anmeldung an zwei Schulen ist nicht möglich.</a:t>
            </a:r>
          </a:p>
          <a:p>
            <a:endParaRPr lang="de-DE" sz="1600" dirty="0"/>
          </a:p>
          <a:p>
            <a:endParaRPr lang="de-DE" dirty="0"/>
          </a:p>
        </p:txBody>
      </p:sp>
      <p:sp>
        <p:nvSpPr>
          <p:cNvPr id="4" name="Textplatzhalter 3"/>
          <p:cNvSpPr>
            <a:spLocks noGrp="1"/>
          </p:cNvSpPr>
          <p:nvPr>
            <p:ph type="body" sz="half" idx="2"/>
          </p:nvPr>
        </p:nvSpPr>
        <p:spPr/>
        <p:txBody>
          <a:bodyPr/>
          <a:lstStyle/>
          <a:p>
            <a:endParaRPr lang="de-DE"/>
          </a:p>
        </p:txBody>
      </p:sp>
    </p:spTree>
    <p:extLst>
      <p:ext uri="{BB962C8B-B14F-4D97-AF65-F5344CB8AC3E}">
        <p14:creationId xmlns:p14="http://schemas.microsoft.com/office/powerpoint/2010/main" val="3713278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Die Entscheidung treffen die Eltern</a:t>
            </a:r>
          </a:p>
        </p:txBody>
      </p:sp>
      <p:sp>
        <p:nvSpPr>
          <p:cNvPr id="3" name="Inhaltsplatzhalter 2"/>
          <p:cNvSpPr>
            <a:spLocks noGrp="1"/>
          </p:cNvSpPr>
          <p:nvPr>
            <p:ph idx="1"/>
          </p:nvPr>
        </p:nvSpPr>
        <p:spPr>
          <a:xfrm>
            <a:off x="6736080" y="804672"/>
            <a:ext cx="4815840" cy="6053328"/>
          </a:xfrm>
        </p:spPr>
        <p:txBody>
          <a:bodyPr>
            <a:normAutofit lnSpcReduction="10000"/>
          </a:bodyPr>
          <a:lstStyle/>
          <a:p>
            <a:pPr marL="0" indent="0">
              <a:buNone/>
            </a:pPr>
            <a:r>
              <a:rPr lang="de-DE" dirty="0"/>
              <a:t>Die Frage nach der „richtigen“ weiterführenden Schule ist nicht leicht zu beantworten und führt bei vielen Eltern zu Verunsicherungen- das ist ganz normal. Bei der Beantwortung dieser Frage, bedenken Sie bitte Folgendes:</a:t>
            </a:r>
          </a:p>
          <a:p>
            <a:r>
              <a:rPr lang="de-DE" dirty="0"/>
              <a:t>Wie gerne geht mein Kind zur Schule?</a:t>
            </a:r>
          </a:p>
          <a:p>
            <a:r>
              <a:rPr lang="de-DE" dirty="0"/>
              <a:t>Wie selbstständig ist mein Kind?</a:t>
            </a:r>
          </a:p>
          <a:p>
            <a:r>
              <a:rPr lang="de-DE" dirty="0"/>
              <a:t>Wie eigenverantwortlich macht mein Kind die Hausaufgaben?</a:t>
            </a:r>
          </a:p>
          <a:p>
            <a:r>
              <a:rPr lang="de-DE" dirty="0"/>
              <a:t>Hat mein Kind die Methodenkompetenz eigenständig zu lernen?</a:t>
            </a:r>
          </a:p>
          <a:p>
            <a:r>
              <a:rPr lang="de-DE" dirty="0"/>
              <a:t>Wie selbstbewusst ist mein Kind?</a:t>
            </a:r>
          </a:p>
          <a:p>
            <a:r>
              <a:rPr lang="de-DE" dirty="0"/>
              <a:t>Wie verkraftet mein Kind Misserfolge?</a:t>
            </a:r>
          </a:p>
          <a:p>
            <a:r>
              <a:rPr lang="de-DE" altLang="de-DE" dirty="0"/>
              <a:t>Welche Stärken und Begabungen hat das Kind?</a:t>
            </a:r>
          </a:p>
          <a:p>
            <a:r>
              <a:rPr lang="de-DE" altLang="de-DE" dirty="0"/>
              <a:t>Gibt es Schwächen und Förderungsbedürfnisse beim Kind?</a:t>
            </a:r>
          </a:p>
          <a:p>
            <a:endParaRPr lang="de-DE" altLang="de-DE" dirty="0"/>
          </a:p>
          <a:p>
            <a:endParaRPr lang="de-DE" dirty="0"/>
          </a:p>
        </p:txBody>
      </p:sp>
      <p:sp>
        <p:nvSpPr>
          <p:cNvPr id="4" name="Textplatzhalter 3"/>
          <p:cNvSpPr>
            <a:spLocks noGrp="1"/>
          </p:cNvSpPr>
          <p:nvPr>
            <p:ph type="body" sz="half" idx="2"/>
          </p:nvPr>
        </p:nvSpPr>
        <p:spPr/>
        <p:txBody>
          <a:bodyPr/>
          <a:lstStyle/>
          <a:p>
            <a:endParaRPr lang="de-DE"/>
          </a:p>
        </p:txBody>
      </p:sp>
    </p:spTree>
    <p:extLst>
      <p:ext uri="{BB962C8B-B14F-4D97-AF65-F5344CB8AC3E}">
        <p14:creationId xmlns:p14="http://schemas.microsoft.com/office/powerpoint/2010/main" val="3775422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Weitere wichtige Fragen…</a:t>
            </a:r>
          </a:p>
        </p:txBody>
      </p:sp>
      <p:sp>
        <p:nvSpPr>
          <p:cNvPr id="3" name="Inhaltsplatzhalter 2"/>
          <p:cNvSpPr>
            <a:spLocks noGrp="1"/>
          </p:cNvSpPr>
          <p:nvPr>
            <p:ph idx="1"/>
          </p:nvPr>
        </p:nvSpPr>
        <p:spPr/>
        <p:txBody>
          <a:bodyPr/>
          <a:lstStyle/>
          <a:p>
            <a:pPr>
              <a:lnSpc>
                <a:spcPct val="80000"/>
              </a:lnSpc>
            </a:pPr>
            <a:r>
              <a:rPr lang="de-DE" altLang="de-DE" dirty="0"/>
              <a:t>Ist der Schulweg akzeptabel oder problematisch?</a:t>
            </a:r>
          </a:p>
          <a:p>
            <a:pPr>
              <a:lnSpc>
                <a:spcPct val="80000"/>
              </a:lnSpc>
            </a:pPr>
            <a:r>
              <a:rPr lang="de-DE" altLang="de-DE" dirty="0"/>
              <a:t>Wie ist die bauliche Anlage der Schule? </a:t>
            </a:r>
          </a:p>
          <a:p>
            <a:pPr>
              <a:lnSpc>
                <a:spcPct val="80000"/>
              </a:lnSpc>
            </a:pPr>
            <a:r>
              <a:rPr lang="de-DE" altLang="de-DE" dirty="0"/>
              <a:t>Welche Unterrichtsangebote werden gemacht? </a:t>
            </a:r>
          </a:p>
          <a:p>
            <a:pPr>
              <a:lnSpc>
                <a:spcPct val="80000"/>
              </a:lnSpc>
            </a:pPr>
            <a:r>
              <a:rPr lang="de-DE" altLang="de-DE" dirty="0"/>
              <a:t>Welche außerunterrichtlichen Angebote gibt es?</a:t>
            </a:r>
          </a:p>
          <a:p>
            <a:pPr>
              <a:lnSpc>
                <a:spcPct val="80000"/>
              </a:lnSpc>
            </a:pPr>
            <a:r>
              <a:rPr lang="de-DE" altLang="de-DE" dirty="0"/>
              <a:t>Welche AGs bietet die Schule ihren Schüler*innen?</a:t>
            </a:r>
          </a:p>
          <a:p>
            <a:pPr>
              <a:lnSpc>
                <a:spcPct val="80000"/>
              </a:lnSpc>
            </a:pPr>
            <a:r>
              <a:rPr lang="de-DE" altLang="de-DE" dirty="0"/>
              <a:t>Welches pädagogische Konzept verfolgt die Schule? </a:t>
            </a:r>
          </a:p>
          <a:p>
            <a:endParaRPr lang="de-DE" dirty="0"/>
          </a:p>
        </p:txBody>
      </p:sp>
      <p:sp>
        <p:nvSpPr>
          <p:cNvPr id="4" name="Textplatzhalter 3"/>
          <p:cNvSpPr>
            <a:spLocks noGrp="1"/>
          </p:cNvSpPr>
          <p:nvPr>
            <p:ph type="body" sz="half" idx="2"/>
          </p:nvPr>
        </p:nvSpPr>
        <p:spPr/>
        <p:txBody>
          <a:bodyPr/>
          <a:lstStyle/>
          <a:p>
            <a:endParaRPr lang="de-DE"/>
          </a:p>
        </p:txBody>
      </p:sp>
    </p:spTree>
    <p:extLst>
      <p:ext uri="{BB962C8B-B14F-4D97-AF65-F5344CB8AC3E}">
        <p14:creationId xmlns:p14="http://schemas.microsoft.com/office/powerpoint/2010/main" val="1758128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83575" y="106039"/>
            <a:ext cx="8991600" cy="547649"/>
          </a:xfrm>
        </p:spPr>
        <p:txBody>
          <a:bodyPr>
            <a:normAutofit fontScale="90000"/>
          </a:bodyPr>
          <a:lstStyle/>
          <a:p>
            <a:r>
              <a:rPr lang="de-DE" dirty="0"/>
              <a:t>Die Schulformen</a:t>
            </a:r>
          </a:p>
        </p:txBody>
      </p:sp>
      <p:sp>
        <p:nvSpPr>
          <p:cNvPr id="3" name="Untertitel 2"/>
          <p:cNvSpPr>
            <a:spLocks noGrp="1"/>
          </p:cNvSpPr>
          <p:nvPr>
            <p:ph type="subTitle" idx="1"/>
          </p:nvPr>
        </p:nvSpPr>
        <p:spPr>
          <a:xfrm>
            <a:off x="2695194" y="997527"/>
            <a:ext cx="8187552" cy="4594911"/>
          </a:xfrm>
        </p:spPr>
        <p:txBody>
          <a:bodyPr/>
          <a:lstStyle/>
          <a:p>
            <a:endParaRPr lang="de-DE"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7375" y="997527"/>
            <a:ext cx="9144000" cy="5660967"/>
          </a:xfrm>
          <a:prstGeom prst="rect">
            <a:avLst/>
          </a:prstGeom>
        </p:spPr>
      </p:pic>
    </p:spTree>
    <p:extLst>
      <p:ext uri="{BB962C8B-B14F-4D97-AF65-F5344CB8AC3E}">
        <p14:creationId xmlns:p14="http://schemas.microsoft.com/office/powerpoint/2010/main" val="355869188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EA92E407DB20C4408E5D646354D1A921" ma:contentTypeVersion="0" ma:contentTypeDescription="Ein neues Dokument erstellen." ma:contentTypeScope="" ma:versionID="9100897eac0e86733f231be5de3bba85">
  <xsd:schema xmlns:xsd="http://www.w3.org/2001/XMLSchema" xmlns:xs="http://www.w3.org/2001/XMLSchema" xmlns:p="http://schemas.microsoft.com/office/2006/metadata/properties" targetNamespace="http://schemas.microsoft.com/office/2006/metadata/properties" ma:root="true" ma:fieldsID="6307d83780cde7b57bf570f5b07b71c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EC255C-0150-4E42-AEDC-D051B33980FB}">
  <ds:schemaRefs>
    <ds:schemaRef ds:uri="http://schemas.microsoft.com/sharepoint/v3/contenttype/forms"/>
  </ds:schemaRefs>
</ds:datastoreItem>
</file>

<file path=customXml/itemProps2.xml><?xml version="1.0" encoding="utf-8"?>
<ds:datastoreItem xmlns:ds="http://schemas.openxmlformats.org/officeDocument/2006/customXml" ds:itemID="{09F73C4F-5F75-4F32-8637-5D97FD56E9DD}">
  <ds:schemaRef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C8113F66-F895-401B-80C8-DACCE1964A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TM10001115[[fn=Paket]]</Template>
  <TotalTime>0</TotalTime>
  <Words>1206</Words>
  <Application>Microsoft Office PowerPoint</Application>
  <PresentationFormat>Breitbild</PresentationFormat>
  <Paragraphs>131</Paragraphs>
  <Slides>15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Carlito</vt:lpstr>
      <vt:lpstr>Gill Sans MT</vt:lpstr>
      <vt:lpstr>Grundschrift</vt:lpstr>
      <vt:lpstr>Parcel</vt:lpstr>
      <vt:lpstr>Informationen zu den weiterführenden Schulen </vt:lpstr>
      <vt:lpstr>ÜBERGÄNGE NACH DER GRUNDSCHULE</vt:lpstr>
      <vt:lpstr>Wie ist die Grundschulempfehlung geregelt?</vt:lpstr>
      <vt:lpstr>Worauf basiert die grundschulempfehlung?</vt:lpstr>
      <vt:lpstr>Kann eine weiterführende öffentliche Schule mit Anmeldeüberhängen die Aufnahme eines Kindes mit Hinweis auf die Grundschulempfehlung ablehnen?</vt:lpstr>
      <vt:lpstr>Wann ist die Anmeldung an weiterführende Schulen möglich?</vt:lpstr>
      <vt:lpstr>Die Entscheidung treffen die Eltern</vt:lpstr>
      <vt:lpstr>Weitere wichtige Fragen…</vt:lpstr>
      <vt:lpstr>Die Schulformen</vt:lpstr>
      <vt:lpstr>Was bietet die Hauptschule?</vt:lpstr>
      <vt:lpstr>Was bietet die realschule?</vt:lpstr>
      <vt:lpstr>Was bietet das Gymnasium?</vt:lpstr>
      <vt:lpstr>Was bietet die Gesamtschule?</vt:lpstr>
      <vt:lpstr>Was bietet die Sekundarschule?</vt:lpstr>
      <vt:lpstr>Zeit für Fragen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Informationsabend zu den weiterführenden Schulen</dc:title>
  <dc:creator>Kastner, Melanie</dc:creator>
  <cp:lastModifiedBy>Otter, Nicole</cp:lastModifiedBy>
  <cp:revision>36</cp:revision>
  <dcterms:created xsi:type="dcterms:W3CDTF">2019-11-06T09:04:44Z</dcterms:created>
  <dcterms:modified xsi:type="dcterms:W3CDTF">2023-10-22T08:37:34Z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0x010100EA92E407DB20C4408E5D646354D1A921</vt:lpwstr>
  </property>
</Properties>
</file>